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0" r:id="rId2"/>
    <p:sldId id="342" r:id="rId3"/>
    <p:sldId id="343" r:id="rId4"/>
    <p:sldId id="344" r:id="rId5"/>
    <p:sldId id="345" r:id="rId6"/>
    <p:sldId id="346" r:id="rId7"/>
    <p:sldId id="360" r:id="rId8"/>
    <p:sldId id="361" r:id="rId9"/>
    <p:sldId id="347" r:id="rId10"/>
    <p:sldId id="362" r:id="rId11"/>
    <p:sldId id="363" r:id="rId12"/>
    <p:sldId id="364" r:id="rId13"/>
    <p:sldId id="365" r:id="rId14"/>
    <p:sldId id="388" r:id="rId15"/>
    <p:sldId id="389" r:id="rId16"/>
    <p:sldId id="390" r:id="rId17"/>
    <p:sldId id="348" r:id="rId18"/>
    <p:sldId id="366" r:id="rId19"/>
    <p:sldId id="367" r:id="rId20"/>
    <p:sldId id="368" r:id="rId21"/>
    <p:sldId id="349" r:id="rId22"/>
    <p:sldId id="350" r:id="rId23"/>
    <p:sldId id="369" r:id="rId24"/>
    <p:sldId id="370" r:id="rId25"/>
    <p:sldId id="371" r:id="rId26"/>
    <p:sldId id="372" r:id="rId27"/>
    <p:sldId id="373" r:id="rId28"/>
    <p:sldId id="374" r:id="rId29"/>
    <p:sldId id="375" r:id="rId30"/>
    <p:sldId id="376" r:id="rId31"/>
    <p:sldId id="377" r:id="rId32"/>
    <p:sldId id="351" r:id="rId33"/>
    <p:sldId id="378" r:id="rId34"/>
    <p:sldId id="379" r:id="rId35"/>
    <p:sldId id="352" r:id="rId36"/>
    <p:sldId id="353" r:id="rId37"/>
    <p:sldId id="387" r:id="rId38"/>
    <p:sldId id="391" r:id="rId39"/>
    <p:sldId id="354" r:id="rId40"/>
    <p:sldId id="380" r:id="rId41"/>
    <p:sldId id="381" r:id="rId42"/>
    <p:sldId id="355" r:id="rId43"/>
    <p:sldId id="382" r:id="rId44"/>
    <p:sldId id="383" r:id="rId45"/>
    <p:sldId id="384" r:id="rId46"/>
    <p:sldId id="385" r:id="rId47"/>
    <p:sldId id="356" r:id="rId48"/>
    <p:sldId id="386" r:id="rId49"/>
    <p:sldId id="357" r:id="rId50"/>
    <p:sldId id="358" r:id="rId51"/>
    <p:sldId id="359" r:id="rId52"/>
  </p:sldIdLst>
  <p:sldSz cx="9144000" cy="6858000" type="screen4x3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umimoji="1" sz="24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umimoji="1" sz="24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umimoji="1" sz="24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umimoji="1" sz="24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E9AC049C-AB8F-4BCD-8F9A-53DE0FB600D0}">
          <p14:sldIdLst>
            <p14:sldId id="290"/>
            <p14:sldId id="342"/>
            <p14:sldId id="343"/>
            <p14:sldId id="344"/>
            <p14:sldId id="345"/>
          </p14:sldIdLst>
        </p14:section>
        <p14:section name="Chapter2" id="{3F179F8F-9766-4CD8-A2F6-CE7BE6B7153B}">
          <p14:sldIdLst>
            <p14:sldId id="346"/>
            <p14:sldId id="360"/>
            <p14:sldId id="361"/>
          </p14:sldIdLst>
        </p14:section>
        <p14:section name="chapter3" id="{06D5BF6D-99C2-4025-B21D-79577D1B2A5D}">
          <p14:sldIdLst>
            <p14:sldId id="347"/>
            <p14:sldId id="362"/>
            <p14:sldId id="363"/>
            <p14:sldId id="364"/>
            <p14:sldId id="365"/>
            <p14:sldId id="388"/>
            <p14:sldId id="389"/>
            <p14:sldId id="390"/>
          </p14:sldIdLst>
        </p14:section>
        <p14:section name="chapter4（LL）" id="{09115A5A-BD8F-431D-AE2D-053B325A4304}">
          <p14:sldIdLst>
            <p14:sldId id="348"/>
            <p14:sldId id="366"/>
            <p14:sldId id="367"/>
            <p14:sldId id="368"/>
          </p14:sldIdLst>
        </p14:section>
        <p14:section name="chapter4（LR）" id="{67730F14-9319-4462-A206-F42CFF80BA65}">
          <p14:sldIdLst>
            <p14:sldId id="349"/>
            <p14:sldId id="350"/>
            <p14:sldId id="369"/>
            <p14:sldId id="370"/>
            <p14:sldId id="371"/>
            <p14:sldId id="372"/>
            <p14:sldId id="373"/>
            <p14:sldId id="374"/>
            <p14:sldId id="375"/>
            <p14:sldId id="376"/>
            <p14:sldId id="377"/>
          </p14:sldIdLst>
        </p14:section>
        <p14:section name="chapter5" id="{646AF96A-4454-4FC9-AA02-F986784EB5FC}">
          <p14:sldIdLst>
            <p14:sldId id="351"/>
            <p14:sldId id="378"/>
            <p14:sldId id="379"/>
          </p14:sldIdLst>
        </p14:section>
        <p14:section name="chapter6" id="{854BE035-7B15-45EF-A8B1-9411FA6DD144}">
          <p14:sldIdLst>
            <p14:sldId id="352"/>
          </p14:sldIdLst>
        </p14:section>
        <p14:section name="chapter7" id="{5AAB3F2C-9A3B-45E0-BEE9-678CE7ABAC24}">
          <p14:sldIdLst>
            <p14:sldId id="353"/>
            <p14:sldId id="387"/>
            <p14:sldId id="391"/>
          </p14:sldIdLst>
        </p14:section>
        <p14:section name="chapter8" id="{28B494F0-4449-4CE3-8F70-E7DF3CD72E11}">
          <p14:sldIdLst>
            <p14:sldId id="354"/>
            <p14:sldId id="380"/>
            <p14:sldId id="381"/>
          </p14:sldIdLst>
        </p14:section>
        <p14:section name="chapter9" id="{F6449ED6-AE85-4399-9DF7-03D4B807915C}">
          <p14:sldIdLst>
            <p14:sldId id="355"/>
            <p14:sldId id="382"/>
            <p14:sldId id="383"/>
            <p14:sldId id="384"/>
            <p14:sldId id="385"/>
            <p14:sldId id="356"/>
            <p14:sldId id="386"/>
          </p14:sldIdLst>
        </p14:section>
        <p14:section name="实验" id="{C8EDDD29-8A95-42AF-903E-EA8D73A9C20D}">
          <p14:sldIdLst>
            <p14:sldId id="357"/>
            <p14:sldId id="358"/>
            <p14:sldId id="35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0033"/>
    <a:srgbClr val="CC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211" autoAdjust="0"/>
    <p:restoredTop sz="90875" autoAdjust="0"/>
  </p:normalViewPr>
  <p:slideViewPr>
    <p:cSldViewPr>
      <p:cViewPr varScale="1">
        <p:scale>
          <a:sx n="87" d="100"/>
          <a:sy n="87" d="100"/>
        </p:scale>
        <p:origin x="1397" y="7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998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BA5C227-18C3-4E28-93E6-38AC13C746E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504927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77B1D58-3E8F-4E3C-B448-3FD251AF8D4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961062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15100" y="152400"/>
            <a:ext cx="1943100" cy="60960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85800" y="152400"/>
            <a:ext cx="5676900" cy="60960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D0E607-FDA4-4636-BE6B-F5604B1B4CC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188553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A789727-B0DD-4B32-B3C7-48C6775A770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83983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BAC735E-F559-4FD7-8613-F0A9D97E05E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47777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85800" y="1676400"/>
            <a:ext cx="3810000" cy="457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76400"/>
            <a:ext cx="3810000" cy="457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C8F9C47-9150-44A1-AE0E-840D5620EE7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623603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BA1D8AC-9372-4C86-B83A-CC18F01B075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902463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43D9598-362E-4AE5-94F4-CA31ECD4858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476578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667E759-070C-48DF-879A-9BB1ABD69B1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554982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2981A25-A654-42D5-9EF5-CFAA4870CA1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799121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3FDEE8A-A7F7-4AD2-853F-AFB192CC407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255354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152400"/>
            <a:ext cx="7772400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676400"/>
            <a:ext cx="777240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latin typeface="Times New Roman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latin typeface="Times New Roman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 smtClean="0"/>
            </a:lvl1pPr>
          </a:lstStyle>
          <a:p>
            <a:pPr>
              <a:defRPr/>
            </a:pPr>
            <a:fld id="{B8C18B4A-1D15-44EE-B654-5C4D85CF663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3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3200">
          <a:solidFill>
            <a:schemeClr val="tx2"/>
          </a:solidFill>
          <a:latin typeface="Times New Roman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3200">
          <a:solidFill>
            <a:schemeClr val="tx2"/>
          </a:solidFill>
          <a:latin typeface="Times New Roman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3200">
          <a:solidFill>
            <a:schemeClr val="tx2"/>
          </a:solidFill>
          <a:latin typeface="Times New Roman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3200">
          <a:solidFill>
            <a:schemeClr val="tx2"/>
          </a:solidFill>
          <a:latin typeface="Times New Roman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3200">
          <a:solidFill>
            <a:schemeClr val="tx2"/>
          </a:solidFill>
          <a:latin typeface="Times New Roman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3200">
          <a:solidFill>
            <a:schemeClr val="tx2"/>
          </a:solidFill>
          <a:latin typeface="Times New Roman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3200">
          <a:solidFill>
            <a:schemeClr val="tx2"/>
          </a:solidFill>
          <a:latin typeface="Times New Roman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3200">
          <a:solidFill>
            <a:schemeClr val="tx2"/>
          </a:solidFill>
          <a:latin typeface="Times New Roman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kumimoji="1" sz="32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4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467600" cy="533400"/>
          </a:xfrm>
        </p:spPr>
        <p:txBody>
          <a:bodyPr/>
          <a:lstStyle/>
          <a:p>
            <a:pPr eaLnBrk="1" hangingPunct="1"/>
            <a:r>
              <a:rPr lang="en-US" altLang="zh-CN" dirty="0" smtClean="0"/>
              <a:t>Review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609600"/>
            <a:ext cx="8229600" cy="53340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altLang="zh-CN" smtClean="0"/>
              <a:t>1.Structure of the course</a:t>
            </a:r>
          </a:p>
        </p:txBody>
      </p:sp>
      <p:grpSp>
        <p:nvGrpSpPr>
          <p:cNvPr id="2052" name="Group 44"/>
          <p:cNvGrpSpPr>
            <a:grpSpLocks/>
          </p:cNvGrpSpPr>
          <p:nvPr/>
        </p:nvGrpSpPr>
        <p:grpSpPr bwMode="auto">
          <a:xfrm>
            <a:off x="228600" y="1219200"/>
            <a:ext cx="8534400" cy="5022850"/>
            <a:chOff x="144" y="768"/>
            <a:chExt cx="5376" cy="3164"/>
          </a:xfrm>
        </p:grpSpPr>
        <p:sp>
          <p:nvSpPr>
            <p:cNvPr id="2053" name="Text Box 23"/>
            <p:cNvSpPr txBox="1">
              <a:spLocks noChangeArrowheads="1"/>
            </p:cNvSpPr>
            <p:nvPr/>
          </p:nvSpPr>
          <p:spPr bwMode="auto">
            <a:xfrm>
              <a:off x="1536" y="768"/>
              <a:ext cx="1056" cy="52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2400"/>
                <a:t>Lexical Analysis</a:t>
              </a:r>
            </a:p>
          </p:txBody>
        </p:sp>
        <p:sp>
          <p:nvSpPr>
            <p:cNvPr id="2054" name="Text Box 24"/>
            <p:cNvSpPr txBox="1">
              <a:spLocks noChangeArrowheads="1"/>
            </p:cNvSpPr>
            <p:nvPr/>
          </p:nvSpPr>
          <p:spPr bwMode="auto">
            <a:xfrm>
              <a:off x="1584" y="1392"/>
              <a:ext cx="1056" cy="52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2400"/>
                <a:t>Syntax Analysis</a:t>
              </a:r>
            </a:p>
          </p:txBody>
        </p:sp>
        <p:sp>
          <p:nvSpPr>
            <p:cNvPr id="2055" name="Text Box 25"/>
            <p:cNvSpPr txBox="1">
              <a:spLocks noChangeArrowheads="1"/>
            </p:cNvSpPr>
            <p:nvPr/>
          </p:nvSpPr>
          <p:spPr bwMode="auto">
            <a:xfrm>
              <a:off x="192" y="1196"/>
              <a:ext cx="1056" cy="52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2400"/>
                <a:t>Grammar &amp; Language</a:t>
              </a:r>
            </a:p>
          </p:txBody>
        </p:sp>
        <p:sp>
          <p:nvSpPr>
            <p:cNvPr id="2056" name="Line 26"/>
            <p:cNvSpPr>
              <a:spLocks noChangeShapeType="1"/>
            </p:cNvSpPr>
            <p:nvPr/>
          </p:nvSpPr>
          <p:spPr bwMode="auto">
            <a:xfrm flipV="1">
              <a:off x="1248" y="1052"/>
              <a:ext cx="288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57" name="Line 28"/>
            <p:cNvSpPr>
              <a:spLocks noChangeShapeType="1"/>
            </p:cNvSpPr>
            <p:nvPr/>
          </p:nvSpPr>
          <p:spPr bwMode="auto">
            <a:xfrm>
              <a:off x="1248" y="1628"/>
              <a:ext cx="336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58" name="Line 29"/>
            <p:cNvSpPr>
              <a:spLocks noChangeShapeType="1"/>
            </p:cNvSpPr>
            <p:nvPr/>
          </p:nvSpPr>
          <p:spPr bwMode="auto">
            <a:xfrm>
              <a:off x="1968" y="1292"/>
              <a:ext cx="0" cy="1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59" name="Text Box 30"/>
            <p:cNvSpPr txBox="1">
              <a:spLocks noChangeArrowheads="1"/>
            </p:cNvSpPr>
            <p:nvPr/>
          </p:nvSpPr>
          <p:spPr bwMode="auto">
            <a:xfrm>
              <a:off x="2736" y="860"/>
              <a:ext cx="1200" cy="29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2400"/>
                <a:t>RG  &amp; DFA</a:t>
              </a:r>
            </a:p>
          </p:txBody>
        </p:sp>
        <p:sp>
          <p:nvSpPr>
            <p:cNvPr id="2060" name="Text Box 31"/>
            <p:cNvSpPr txBox="1">
              <a:spLocks noChangeArrowheads="1"/>
            </p:cNvSpPr>
            <p:nvPr/>
          </p:nvSpPr>
          <p:spPr bwMode="auto">
            <a:xfrm>
              <a:off x="2784" y="1296"/>
              <a:ext cx="2592" cy="74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95000"/>
                </a:lnSpc>
                <a:spcBef>
                  <a:spcPct val="5000"/>
                </a:spcBef>
                <a:buFontTx/>
                <a:buNone/>
              </a:pPr>
              <a:r>
                <a:rPr lang="en-US" altLang="zh-CN" sz="2400"/>
                <a:t>Top-down LL(1) Parsing</a:t>
              </a:r>
            </a:p>
            <a:p>
              <a:pPr eaLnBrk="1" hangingPunct="1">
                <a:lnSpc>
                  <a:spcPct val="95000"/>
                </a:lnSpc>
                <a:spcBef>
                  <a:spcPct val="5000"/>
                </a:spcBef>
                <a:buFontTx/>
                <a:buNone/>
              </a:pPr>
              <a:r>
                <a:rPr lang="en-US" altLang="zh-CN" sz="2400"/>
                <a:t>Bottom-Up Precedence and LR</a:t>
              </a:r>
            </a:p>
            <a:p>
              <a:pPr eaLnBrk="1" hangingPunct="1">
                <a:lnSpc>
                  <a:spcPct val="95000"/>
                </a:lnSpc>
                <a:spcBef>
                  <a:spcPct val="5000"/>
                </a:spcBef>
                <a:buFontTx/>
                <a:buNone/>
              </a:pPr>
              <a:r>
                <a:rPr lang="en-US" altLang="zh-CN" sz="2400"/>
                <a:t>Layered Automation</a:t>
              </a:r>
            </a:p>
          </p:txBody>
        </p:sp>
        <p:sp>
          <p:nvSpPr>
            <p:cNvPr id="2061" name="Line 32"/>
            <p:cNvSpPr>
              <a:spLocks noChangeShapeType="1"/>
            </p:cNvSpPr>
            <p:nvPr/>
          </p:nvSpPr>
          <p:spPr bwMode="auto">
            <a:xfrm>
              <a:off x="1968" y="1920"/>
              <a:ext cx="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62" name="Text Box 33"/>
            <p:cNvSpPr txBox="1">
              <a:spLocks noChangeArrowheads="1"/>
            </p:cNvSpPr>
            <p:nvPr/>
          </p:nvSpPr>
          <p:spPr bwMode="auto">
            <a:xfrm>
              <a:off x="1584" y="2208"/>
              <a:ext cx="1056" cy="52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2400"/>
                <a:t>Semantic Analysis</a:t>
              </a:r>
            </a:p>
          </p:txBody>
        </p:sp>
        <p:sp>
          <p:nvSpPr>
            <p:cNvPr id="2063" name="Text Box 34"/>
            <p:cNvSpPr txBox="1">
              <a:spLocks noChangeArrowheads="1"/>
            </p:cNvSpPr>
            <p:nvPr/>
          </p:nvSpPr>
          <p:spPr bwMode="auto">
            <a:xfrm>
              <a:off x="2880" y="2160"/>
              <a:ext cx="1920" cy="52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400"/>
                <a:t>Attribute Grammar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400"/>
                <a:t>Type Checking</a:t>
              </a:r>
            </a:p>
          </p:txBody>
        </p:sp>
        <p:sp>
          <p:nvSpPr>
            <p:cNvPr id="2064" name="Line 35"/>
            <p:cNvSpPr>
              <a:spLocks noChangeShapeType="1"/>
            </p:cNvSpPr>
            <p:nvPr/>
          </p:nvSpPr>
          <p:spPr bwMode="auto">
            <a:xfrm>
              <a:off x="816" y="1724"/>
              <a:ext cx="768" cy="4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65" name="Text Box 36"/>
            <p:cNvSpPr txBox="1">
              <a:spLocks noChangeArrowheads="1"/>
            </p:cNvSpPr>
            <p:nvPr/>
          </p:nvSpPr>
          <p:spPr bwMode="auto">
            <a:xfrm>
              <a:off x="1344" y="2880"/>
              <a:ext cx="1440" cy="52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2400"/>
                <a:t>Intermediate Code generation</a:t>
              </a:r>
            </a:p>
          </p:txBody>
        </p:sp>
        <p:sp>
          <p:nvSpPr>
            <p:cNvPr id="2066" name="Line 37"/>
            <p:cNvSpPr>
              <a:spLocks noChangeShapeType="1"/>
            </p:cNvSpPr>
            <p:nvPr/>
          </p:nvSpPr>
          <p:spPr bwMode="auto">
            <a:xfrm>
              <a:off x="2016" y="2736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67" name="Text Box 38"/>
            <p:cNvSpPr txBox="1">
              <a:spLocks noChangeArrowheads="1"/>
            </p:cNvSpPr>
            <p:nvPr/>
          </p:nvSpPr>
          <p:spPr bwMode="auto">
            <a:xfrm>
              <a:off x="2928" y="2832"/>
              <a:ext cx="2256" cy="52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400"/>
                <a:t>TAC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400"/>
                <a:t>Quadruple(Backpatching)</a:t>
              </a:r>
            </a:p>
          </p:txBody>
        </p:sp>
        <p:sp>
          <p:nvSpPr>
            <p:cNvPr id="2068" name="Line 39"/>
            <p:cNvSpPr>
              <a:spLocks noChangeShapeType="1"/>
            </p:cNvSpPr>
            <p:nvPr/>
          </p:nvSpPr>
          <p:spPr bwMode="auto">
            <a:xfrm>
              <a:off x="2016" y="3408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69" name="Text Box 40"/>
            <p:cNvSpPr txBox="1">
              <a:spLocks noChangeArrowheads="1"/>
            </p:cNvSpPr>
            <p:nvPr/>
          </p:nvSpPr>
          <p:spPr bwMode="auto">
            <a:xfrm>
              <a:off x="1248" y="3552"/>
              <a:ext cx="1824" cy="29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2400"/>
                <a:t>Code Optimization</a:t>
              </a:r>
            </a:p>
          </p:txBody>
        </p:sp>
        <p:sp>
          <p:nvSpPr>
            <p:cNvPr id="2070" name="Text Box 41"/>
            <p:cNvSpPr txBox="1">
              <a:spLocks noChangeArrowheads="1"/>
            </p:cNvSpPr>
            <p:nvPr/>
          </p:nvSpPr>
          <p:spPr bwMode="auto">
            <a:xfrm>
              <a:off x="3120" y="3408"/>
              <a:ext cx="2400" cy="52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400"/>
                <a:t>Control-flow Analysis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400"/>
                <a:t>Data-flow Analysis</a:t>
              </a:r>
            </a:p>
          </p:txBody>
        </p:sp>
        <p:sp>
          <p:nvSpPr>
            <p:cNvPr id="2071" name="Text Box 42"/>
            <p:cNvSpPr txBox="1">
              <a:spLocks noChangeArrowheads="1"/>
            </p:cNvSpPr>
            <p:nvPr/>
          </p:nvSpPr>
          <p:spPr bwMode="auto">
            <a:xfrm>
              <a:off x="144" y="2304"/>
              <a:ext cx="1152" cy="52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2400"/>
                <a:t>Run-time Environment</a:t>
              </a:r>
            </a:p>
          </p:txBody>
        </p:sp>
        <p:sp>
          <p:nvSpPr>
            <p:cNvPr id="2072" name="Text Box 43"/>
            <p:cNvSpPr txBox="1">
              <a:spLocks noChangeArrowheads="1"/>
            </p:cNvSpPr>
            <p:nvPr/>
          </p:nvSpPr>
          <p:spPr bwMode="auto">
            <a:xfrm>
              <a:off x="144" y="2928"/>
              <a:ext cx="1056" cy="52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2400"/>
                <a:t>Stack Allocations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1"/>
          <p:cNvSpPr>
            <a:spLocks noChangeArrowheads="1"/>
          </p:cNvSpPr>
          <p:nvPr/>
        </p:nvSpPr>
        <p:spPr bwMode="auto">
          <a:xfrm>
            <a:off x="0" y="1000125"/>
            <a:ext cx="9144000" cy="230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3600" dirty="0"/>
              <a:t>Please construct a </a:t>
            </a:r>
            <a:r>
              <a:rPr lang="en-US" altLang="zh-CN" sz="3600" b="1" dirty="0"/>
              <a:t>DFA</a:t>
            </a:r>
            <a:r>
              <a:rPr lang="en-US" altLang="zh-CN" sz="3600" dirty="0"/>
              <a:t> </a:t>
            </a:r>
            <a:r>
              <a:rPr lang="en-US" altLang="zh-CN" sz="3600" b="1" dirty="0"/>
              <a:t>with minimum states</a:t>
            </a:r>
            <a:r>
              <a:rPr lang="en-US" altLang="zh-CN" sz="3600" dirty="0"/>
              <a:t> for the following regular expression. 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zh-CN" sz="3600" dirty="0"/>
          </a:p>
          <a:p>
            <a:pPr>
              <a:spcBef>
                <a:spcPct val="0"/>
              </a:spcBef>
              <a:buFontTx/>
              <a:buNone/>
            </a:pPr>
            <a:r>
              <a:rPr lang="en-US" altLang="zh-CN" sz="3600" dirty="0"/>
              <a:t>((ab*)(</a:t>
            </a:r>
            <a:r>
              <a:rPr lang="en-US" altLang="zh-CN" sz="3600" dirty="0" err="1"/>
              <a:t>a|b</a:t>
            </a:r>
            <a:r>
              <a:rPr lang="en-US" altLang="zh-CN" sz="3600" dirty="0"/>
              <a:t>)*)*(</a:t>
            </a:r>
            <a:r>
              <a:rPr lang="en-US" altLang="zh-CN" sz="3600" dirty="0" err="1"/>
              <a:t>a|b</a:t>
            </a:r>
            <a:r>
              <a:rPr lang="en-US" altLang="zh-CN" sz="3600" dirty="0"/>
              <a:t>)(</a:t>
            </a:r>
            <a:r>
              <a:rPr lang="en-US" altLang="zh-CN" sz="3600" dirty="0" err="1"/>
              <a:t>a|b</a:t>
            </a:r>
            <a:r>
              <a:rPr lang="en-US" altLang="zh-CN" sz="3600" dirty="0"/>
              <a:t>)* 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61963"/>
            <a:ext cx="9144000" cy="4538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286750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4214813"/>
            <a:ext cx="3933825" cy="2208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188" y="500063"/>
            <a:ext cx="7999412" cy="257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250" y="357188"/>
            <a:ext cx="8004175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25" y="500063"/>
            <a:ext cx="8228013" cy="447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467600" cy="533400"/>
          </a:xfrm>
        </p:spPr>
        <p:txBody>
          <a:bodyPr/>
          <a:lstStyle/>
          <a:p>
            <a:pPr eaLnBrk="1" hangingPunct="1"/>
            <a:r>
              <a:rPr lang="en-US" altLang="zh-CN" smtClean="0"/>
              <a:t>Review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685800"/>
            <a:ext cx="8610600" cy="61722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zh-CN" smtClean="0"/>
              <a:t>6.Important knowledge points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mtClean="0"/>
              <a:t>Chapter 4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mtClean="0"/>
              <a:t>Top-down Parsing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zh-CN" smtClean="0"/>
              <a:t>Recursive descent parsing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zh-CN" smtClean="0"/>
              <a:t>Predictive parsing</a:t>
            </a:r>
          </a:p>
          <a:p>
            <a:pPr lvl="3" eaLnBrk="1" hangingPunct="1">
              <a:lnSpc>
                <a:spcPct val="90000"/>
              </a:lnSpc>
            </a:pPr>
            <a:r>
              <a:rPr lang="en-US" altLang="zh-CN" smtClean="0"/>
              <a:t>LL(1)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zh-CN" smtClean="0"/>
              <a:t>LL(1) Parsing table construction</a:t>
            </a:r>
          </a:p>
          <a:p>
            <a:pPr lvl="3" eaLnBrk="1" hangingPunct="1">
              <a:lnSpc>
                <a:spcPct val="90000"/>
              </a:lnSpc>
            </a:pPr>
            <a:r>
              <a:rPr lang="en-US" altLang="zh-CN" smtClean="0"/>
              <a:t>Elimination of left recursion</a:t>
            </a:r>
          </a:p>
          <a:p>
            <a:pPr lvl="4" eaLnBrk="1" hangingPunct="1">
              <a:lnSpc>
                <a:spcPct val="90000"/>
              </a:lnSpc>
            </a:pPr>
            <a:r>
              <a:rPr lang="en-US" altLang="zh-CN" smtClean="0"/>
              <a:t>First direct, Next indirect recursion</a:t>
            </a:r>
          </a:p>
          <a:p>
            <a:pPr lvl="3" eaLnBrk="1" hangingPunct="1">
              <a:lnSpc>
                <a:spcPct val="90000"/>
              </a:lnSpc>
            </a:pPr>
            <a:r>
              <a:rPr lang="en-US" altLang="zh-CN" smtClean="0"/>
              <a:t>Factoring</a:t>
            </a:r>
          </a:p>
          <a:p>
            <a:pPr lvl="3" eaLnBrk="1" hangingPunct="1">
              <a:lnSpc>
                <a:spcPct val="90000"/>
              </a:lnSpc>
            </a:pPr>
            <a:r>
              <a:rPr lang="en-US" altLang="zh-CN" smtClean="0"/>
              <a:t>First &amp;Follow</a:t>
            </a:r>
          </a:p>
          <a:p>
            <a:pPr lvl="3" eaLnBrk="1" hangingPunct="1">
              <a:lnSpc>
                <a:spcPct val="90000"/>
              </a:lnSpc>
            </a:pPr>
            <a:r>
              <a:rPr lang="en-US" altLang="zh-CN" smtClean="0">
                <a:solidFill>
                  <a:srgbClr val="CC3300"/>
                </a:solidFill>
              </a:rPr>
              <a:t>Show a CFG grammar is whether a LL(1) grammar by constructing the related parsing table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Rectangle 1"/>
          <p:cNvSpPr>
            <a:spLocks noChangeArrowheads="1"/>
          </p:cNvSpPr>
          <p:nvPr/>
        </p:nvSpPr>
        <p:spPr bwMode="auto">
          <a:xfrm>
            <a:off x="0" y="0"/>
            <a:ext cx="9144000" cy="6740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 indent="177800">
              <a:defRPr/>
            </a:pPr>
            <a:r>
              <a:rPr lang="en-US" altLang="zh-CN" sz="3600" dirty="0"/>
              <a:t>Please </a:t>
            </a:r>
            <a:r>
              <a:rPr lang="en-US" altLang="zh-CN" sz="3600" b="1" dirty="0"/>
              <a:t>eliminate the left recursions (if there are)</a:t>
            </a:r>
            <a:r>
              <a:rPr lang="en-US" altLang="zh-CN" sz="3600" dirty="0"/>
              <a:t> and </a:t>
            </a:r>
            <a:r>
              <a:rPr lang="en-US" altLang="zh-CN" sz="3600" b="1" dirty="0"/>
              <a:t>extract maximum common left factors (if there are) </a:t>
            </a:r>
            <a:r>
              <a:rPr lang="en-US" altLang="zh-CN" sz="3600" dirty="0"/>
              <a:t>from the following context free grammar, and then decide </a:t>
            </a:r>
            <a:r>
              <a:rPr lang="en-US" altLang="zh-CN" sz="3600" b="1" dirty="0"/>
              <a:t>the resulted grammar</a:t>
            </a:r>
            <a:r>
              <a:rPr lang="en-US" altLang="zh-CN" sz="3600" dirty="0"/>
              <a:t> is whether a LL(1) grammar by </a:t>
            </a:r>
            <a:r>
              <a:rPr lang="en-US" altLang="zh-CN" sz="3600" b="1" dirty="0"/>
              <a:t>constructing the related LL(1) parsing table.</a:t>
            </a:r>
            <a:r>
              <a:rPr lang="en-US" altLang="zh-CN" sz="3600" dirty="0"/>
              <a:t> </a:t>
            </a:r>
          </a:p>
          <a:p>
            <a:pPr indent="177800">
              <a:defRPr/>
            </a:pPr>
            <a:endParaRPr lang="en-US" altLang="zh-CN" sz="3600" dirty="0"/>
          </a:p>
          <a:p>
            <a:pPr indent="177800">
              <a:defRPr/>
            </a:pPr>
            <a:r>
              <a:rPr lang="en-US" altLang="zh-CN" sz="3600" dirty="0" err="1"/>
              <a:t>S</a:t>
            </a:r>
            <a:r>
              <a:rPr lang="en-US" altLang="zh-CN" sz="3600" dirty="0" err="1">
                <a:sym typeface="Symbol" pitchFamily="18" charset="2"/>
              </a:rPr>
              <a:t></a:t>
            </a:r>
            <a:r>
              <a:rPr lang="en-US" altLang="zh-CN" sz="3600" dirty="0" err="1"/>
              <a:t>if</a:t>
            </a:r>
            <a:r>
              <a:rPr lang="en-US" altLang="zh-CN" sz="3600" dirty="0"/>
              <a:t> E then </a:t>
            </a:r>
            <a:r>
              <a:rPr lang="en-US" altLang="zh-CN" sz="3600" dirty="0" err="1"/>
              <a:t>S|if</a:t>
            </a:r>
            <a:r>
              <a:rPr lang="en-US" altLang="zh-CN" sz="3600" dirty="0"/>
              <a:t> E then S else </a:t>
            </a:r>
            <a:r>
              <a:rPr lang="en-US" altLang="zh-CN" sz="3600" dirty="0" err="1"/>
              <a:t>S|while</a:t>
            </a:r>
            <a:r>
              <a:rPr lang="en-US" altLang="zh-CN" sz="3600" dirty="0"/>
              <a:t> E do </a:t>
            </a:r>
            <a:r>
              <a:rPr lang="en-US" altLang="zh-CN" sz="3600" dirty="0" err="1"/>
              <a:t>S|a</a:t>
            </a:r>
            <a:endParaRPr lang="en-US" altLang="zh-CN" sz="3600" dirty="0">
              <a:sym typeface="Symbol" pitchFamily="18" charset="2"/>
            </a:endParaRPr>
          </a:p>
          <a:p>
            <a:pPr indent="177800">
              <a:defRPr/>
            </a:pPr>
            <a:r>
              <a:rPr lang="en-US" altLang="zh-CN" sz="3600" dirty="0">
                <a:sym typeface="Symbol" pitchFamily="18" charset="2"/>
              </a:rPr>
              <a:t>E</a:t>
            </a:r>
            <a:r>
              <a:rPr lang="en-US" altLang="zh-CN" sz="3600" dirty="0"/>
              <a:t>E and F|F</a:t>
            </a:r>
          </a:p>
          <a:p>
            <a:pPr eaLnBrk="1" hangingPunct="1">
              <a:defRPr/>
            </a:pPr>
            <a:r>
              <a:rPr lang="en-US" sz="3600" dirty="0">
                <a:latin typeface="Times New Roman" charset="0"/>
              </a:rPr>
              <a:t> F</a:t>
            </a:r>
            <a:r>
              <a:rPr lang="en-US" sz="3600" dirty="0">
                <a:latin typeface="Times New Roman" charset="0"/>
                <a:sym typeface="Symbol"/>
              </a:rPr>
              <a:t></a:t>
            </a:r>
            <a:r>
              <a:rPr lang="en-US" sz="3600" dirty="0">
                <a:latin typeface="Times New Roman" charset="0"/>
              </a:rPr>
              <a:t>F or G|G</a:t>
            </a:r>
            <a:endParaRPr lang="zh-CN" altLang="en-US" sz="3600" dirty="0">
              <a:latin typeface="Times New Roman" charset="0"/>
            </a:endParaRPr>
          </a:p>
          <a:p>
            <a:pPr eaLnBrk="1" hangingPunct="1">
              <a:defRPr/>
            </a:pPr>
            <a:r>
              <a:rPr lang="en-US" sz="3600" dirty="0">
                <a:latin typeface="Times New Roman" charset="0"/>
              </a:rPr>
              <a:t> G</a:t>
            </a:r>
            <a:r>
              <a:rPr lang="en-US" sz="3600" dirty="0">
                <a:latin typeface="Times New Roman" charset="0"/>
                <a:sym typeface="Symbol"/>
              </a:rPr>
              <a:t></a:t>
            </a:r>
            <a:r>
              <a:rPr lang="en-US" sz="3600" dirty="0">
                <a:latin typeface="Times New Roman" charset="0"/>
              </a:rPr>
              <a:t>(E)|b</a:t>
            </a:r>
            <a:endParaRPr lang="zh-CN" altLang="en-US" sz="3600" dirty="0">
              <a:latin typeface="Times New Roman" charset="0"/>
            </a:endParaRPr>
          </a:p>
          <a:p>
            <a:pPr indent="177800">
              <a:defRPr/>
            </a:pPr>
            <a:endParaRPr lang="en-US" altLang="zh-CN" sz="3600" dirty="0">
              <a:sym typeface="Symbol" pitchFamily="18" charset="2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00125"/>
            <a:ext cx="9144000" cy="5072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467600" cy="533400"/>
          </a:xfrm>
        </p:spPr>
        <p:txBody>
          <a:bodyPr/>
          <a:lstStyle/>
          <a:p>
            <a:pPr eaLnBrk="1" hangingPunct="1"/>
            <a:r>
              <a:rPr lang="en-US" altLang="zh-CN" smtClean="0"/>
              <a:t>Review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685800"/>
            <a:ext cx="8229600" cy="53340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altLang="zh-CN" smtClean="0"/>
              <a:t>2.Scope of reviewing</a:t>
            </a:r>
          </a:p>
          <a:p>
            <a:pPr eaLnBrk="1" hangingPunct="1"/>
            <a:r>
              <a:rPr lang="en-US" altLang="zh-CN" smtClean="0"/>
              <a:t>From Chapter 2-Chapter 9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929688" cy="6286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467600" cy="533400"/>
          </a:xfrm>
        </p:spPr>
        <p:txBody>
          <a:bodyPr/>
          <a:lstStyle/>
          <a:p>
            <a:pPr eaLnBrk="1" hangingPunct="1"/>
            <a:r>
              <a:rPr lang="en-US" altLang="zh-CN" dirty="0" smtClean="0"/>
              <a:t>Review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685800"/>
            <a:ext cx="8534400" cy="59436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altLang="zh-CN" smtClean="0"/>
              <a:t>6.Important knowledge points</a:t>
            </a:r>
          </a:p>
          <a:p>
            <a:pPr eaLnBrk="1" hangingPunct="1"/>
            <a:r>
              <a:rPr lang="en-US" altLang="zh-CN" smtClean="0"/>
              <a:t>Chapter 4</a:t>
            </a:r>
          </a:p>
          <a:p>
            <a:pPr lvl="1" eaLnBrk="1" hangingPunct="1"/>
            <a:r>
              <a:rPr lang="en-US" altLang="zh-CN" smtClean="0"/>
              <a:t>Bottom-up Parsing</a:t>
            </a:r>
          </a:p>
          <a:p>
            <a:pPr lvl="2" eaLnBrk="1" hangingPunct="1"/>
            <a:r>
              <a:rPr lang="en-US" altLang="zh-CN" smtClean="0"/>
              <a:t>LR parsing</a:t>
            </a:r>
          </a:p>
          <a:p>
            <a:pPr lvl="3" eaLnBrk="1" hangingPunct="1"/>
            <a:r>
              <a:rPr lang="en-US" altLang="zh-CN" smtClean="0"/>
              <a:t>SLR(1) -- Follow</a:t>
            </a:r>
          </a:p>
          <a:p>
            <a:pPr lvl="3" eaLnBrk="1" hangingPunct="1"/>
            <a:r>
              <a:rPr lang="en-US" altLang="zh-CN" smtClean="0"/>
              <a:t>LR(1) – Predictive symbol</a:t>
            </a:r>
          </a:p>
          <a:p>
            <a:pPr lvl="3" eaLnBrk="1" hangingPunct="1"/>
            <a:r>
              <a:rPr lang="en-US" altLang="zh-CN" smtClean="0"/>
              <a:t>LALR –Merging states with the same core</a:t>
            </a:r>
          </a:p>
          <a:p>
            <a:pPr lvl="3" eaLnBrk="1" hangingPunct="1"/>
            <a:r>
              <a:rPr lang="en-US" altLang="zh-CN" smtClean="0">
                <a:solidFill>
                  <a:srgbClr val="CC3300"/>
                </a:solidFill>
              </a:rPr>
              <a:t>Show a CFG grammar is whether a LR  grammar by constructing the related parsing table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467600" cy="533400"/>
          </a:xfrm>
        </p:spPr>
        <p:txBody>
          <a:bodyPr/>
          <a:lstStyle/>
          <a:p>
            <a:pPr eaLnBrk="1" hangingPunct="1"/>
            <a:r>
              <a:rPr lang="en-US" altLang="zh-CN" smtClean="0"/>
              <a:t>Review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685800"/>
            <a:ext cx="8839200" cy="61722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altLang="zh-CN" smtClean="0"/>
              <a:t>6.Important knowledge points</a:t>
            </a:r>
          </a:p>
          <a:p>
            <a:pPr eaLnBrk="1" hangingPunct="1"/>
            <a:r>
              <a:rPr lang="en-US" altLang="zh-CN" smtClean="0"/>
              <a:t>Chapter 4</a:t>
            </a:r>
          </a:p>
          <a:p>
            <a:pPr lvl="1" eaLnBrk="1" hangingPunct="1"/>
            <a:r>
              <a:rPr lang="en-US" altLang="zh-CN" smtClean="0"/>
              <a:t>Ambiguous Grammar parsing</a:t>
            </a:r>
          </a:p>
          <a:p>
            <a:pPr lvl="2" eaLnBrk="1" hangingPunct="1"/>
            <a:r>
              <a:rPr lang="en-US" altLang="zh-CN" smtClean="0"/>
              <a:t>Additional conditions</a:t>
            </a:r>
          </a:p>
          <a:p>
            <a:pPr lvl="3" eaLnBrk="1" hangingPunct="1"/>
            <a:r>
              <a:rPr lang="en-US" altLang="zh-CN" smtClean="0"/>
              <a:t>Associated law and precedence</a:t>
            </a:r>
          </a:p>
          <a:p>
            <a:pPr lvl="3" eaLnBrk="1" hangingPunct="1"/>
            <a:r>
              <a:rPr lang="en-US" altLang="zh-CN" smtClean="0"/>
              <a:t>Dangle rules</a:t>
            </a:r>
          </a:p>
          <a:p>
            <a:pPr lvl="3" eaLnBrk="1" hangingPunct="1"/>
            <a:r>
              <a:rPr lang="en-US" altLang="zh-CN" smtClean="0">
                <a:solidFill>
                  <a:srgbClr val="CC3300"/>
                </a:solidFill>
              </a:rPr>
              <a:t>Parsing an ambiguous grammar in LR parsing method with additional conditions</a:t>
            </a:r>
            <a:r>
              <a:rPr lang="en-US" altLang="zh-CN" smtClean="0"/>
              <a:t> 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矩形 1"/>
          <p:cNvSpPr>
            <a:spLocks noChangeArrowheads="1"/>
          </p:cNvSpPr>
          <p:nvPr/>
        </p:nvSpPr>
        <p:spPr bwMode="auto">
          <a:xfrm>
            <a:off x="857250" y="1214438"/>
            <a:ext cx="7929563" cy="230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/>
              <a:t>Please </a:t>
            </a:r>
            <a:r>
              <a:rPr lang="en-US" altLang="zh-CN" sz="2400" b="1"/>
              <a:t>construct a LR(1) parsing table for the following ambiguous grammar with your own defined additional conditions (You determine the required additional conditions by yourself)</a:t>
            </a:r>
            <a:r>
              <a:rPr lang="en-US" altLang="zh-CN" sz="2400"/>
              <a:t>.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2400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/>
              <a:t>E</a:t>
            </a:r>
            <a:r>
              <a:rPr lang="en-US" altLang="zh-CN" sz="2400">
                <a:sym typeface="Symbol" panose="05050102010706020507" pitchFamily="18" charset="2"/>
              </a:rPr>
              <a:t></a:t>
            </a:r>
            <a:r>
              <a:rPr lang="en-US" altLang="zh-CN" sz="2400"/>
              <a:t>E and E|E or E|not E|(E)|b</a:t>
            </a:r>
            <a:endParaRPr lang="zh-CN" altLang="en-US" sz="24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85750"/>
            <a:ext cx="9144000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57188"/>
            <a:ext cx="9144000" cy="5624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00063"/>
            <a:ext cx="9001125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42938"/>
            <a:ext cx="9144000" cy="566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4313"/>
            <a:ext cx="8929688" cy="6286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95288"/>
            <a:ext cx="8286750" cy="4462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467600" cy="533400"/>
          </a:xfrm>
        </p:spPr>
        <p:txBody>
          <a:bodyPr/>
          <a:lstStyle/>
          <a:p>
            <a:pPr eaLnBrk="1" hangingPunct="1"/>
            <a:r>
              <a:rPr lang="en-US" altLang="zh-CN" smtClean="0"/>
              <a:t>Review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685800"/>
            <a:ext cx="8229600" cy="53340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altLang="zh-CN" smtClean="0"/>
              <a:t>3.Methods of reviewing</a:t>
            </a:r>
          </a:p>
          <a:p>
            <a:pPr eaLnBrk="1" hangingPunct="1"/>
            <a:r>
              <a:rPr lang="en-US" altLang="zh-CN" smtClean="0"/>
              <a:t>Understanding basic concept, principles deeply</a:t>
            </a:r>
          </a:p>
          <a:p>
            <a:pPr eaLnBrk="1" hangingPunct="1"/>
            <a:r>
              <a:rPr lang="en-US" altLang="zh-CN" smtClean="0"/>
              <a:t>Being able to do exercises</a:t>
            </a:r>
          </a:p>
          <a:p>
            <a:pPr eaLnBrk="1" hangingPunct="1"/>
            <a:r>
              <a:rPr lang="en-US" altLang="zh-CN" smtClean="0"/>
              <a:t>Understanding the process by drawing the graph or the flow</a:t>
            </a:r>
          </a:p>
          <a:p>
            <a:pPr eaLnBrk="1" hangingPunct="1"/>
            <a:r>
              <a:rPr lang="en-US" altLang="zh-CN" smtClean="0"/>
              <a:t>Remembering after understanding 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313" y="0"/>
            <a:ext cx="7786687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85750"/>
            <a:ext cx="8786813" cy="621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467600" cy="533400"/>
          </a:xfrm>
        </p:spPr>
        <p:txBody>
          <a:bodyPr/>
          <a:lstStyle/>
          <a:p>
            <a:pPr eaLnBrk="1" hangingPunct="1"/>
            <a:r>
              <a:rPr lang="en-US" altLang="zh-CN" smtClean="0"/>
              <a:t>Review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685800"/>
            <a:ext cx="8229600" cy="53340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altLang="zh-CN" sz="2800" dirty="0" smtClean="0"/>
              <a:t>6.Important knowledge points</a:t>
            </a:r>
          </a:p>
          <a:p>
            <a:pPr eaLnBrk="1" hangingPunct="1"/>
            <a:r>
              <a:rPr lang="en-US" altLang="zh-CN" sz="2800" dirty="0" smtClean="0"/>
              <a:t>Chapter 5</a:t>
            </a:r>
          </a:p>
          <a:p>
            <a:pPr lvl="1" eaLnBrk="1" hangingPunct="1"/>
            <a:r>
              <a:rPr lang="en-US" altLang="zh-CN" sz="2800" dirty="0" smtClean="0"/>
              <a:t>Attribute</a:t>
            </a:r>
          </a:p>
          <a:p>
            <a:pPr lvl="1" eaLnBrk="1" hangingPunct="1"/>
            <a:r>
              <a:rPr lang="en-US" altLang="zh-CN" sz="2800" dirty="0" smtClean="0"/>
              <a:t>Annotated parsing tree</a:t>
            </a:r>
          </a:p>
          <a:p>
            <a:pPr lvl="2" eaLnBrk="1" hangingPunct="1"/>
            <a:r>
              <a:rPr lang="en-US" altLang="zh-CN" sz="2800" dirty="0" smtClean="0">
                <a:solidFill>
                  <a:srgbClr val="CC3300"/>
                </a:solidFill>
              </a:rPr>
              <a:t>Construct an annotated parsing tree for an expression (S-attribute)</a:t>
            </a:r>
          </a:p>
          <a:p>
            <a:pPr lvl="1" eaLnBrk="1" hangingPunct="1"/>
            <a:r>
              <a:rPr lang="en-US" altLang="zh-CN" sz="2800" dirty="0" smtClean="0"/>
              <a:t>Syntax-directed definition</a:t>
            </a:r>
          </a:p>
          <a:p>
            <a:pPr lvl="1" eaLnBrk="1" hangingPunct="1"/>
            <a:r>
              <a:rPr lang="en-US" altLang="zh-CN" sz="2800" dirty="0" smtClean="0"/>
              <a:t>S-attribute Grammar and evaluation of S-attribute </a:t>
            </a:r>
          </a:p>
          <a:p>
            <a:pPr lvl="2" eaLnBrk="1" hangingPunct="1"/>
            <a:r>
              <a:rPr lang="en-US" altLang="zh-CN" sz="2800" dirty="0" smtClean="0">
                <a:solidFill>
                  <a:srgbClr val="CC3300"/>
                </a:solidFill>
              </a:rPr>
              <a:t>Construct semantic rules for a S-attribute grammar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矩形 1"/>
          <p:cNvSpPr>
            <a:spLocks noChangeArrowheads="1"/>
          </p:cNvSpPr>
          <p:nvPr/>
        </p:nvSpPr>
        <p:spPr bwMode="auto">
          <a:xfrm>
            <a:off x="285750" y="428625"/>
            <a:ext cx="8858250" cy="5138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/>
              <a:t>Please construct </a:t>
            </a:r>
            <a:r>
              <a:rPr lang="en-US" altLang="zh-CN" sz="2400" b="1"/>
              <a:t>an annotated parse tree</a:t>
            </a:r>
            <a:r>
              <a:rPr lang="en-US" altLang="zh-CN" sz="2400"/>
              <a:t> for the input string 111.0111 where the syntax-directed definition is as following: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2400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/>
              <a:t> </a:t>
            </a:r>
            <a:r>
              <a:rPr lang="en-US" altLang="zh-CN"/>
              <a:t>Productions             Semantic Rules</a:t>
            </a:r>
            <a:endParaRPr lang="zh-CN" altLang="en-US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/>
              <a:t> S</a:t>
            </a:r>
            <a:r>
              <a:rPr lang="en-US" altLang="zh-CN">
                <a:sym typeface="Symbol" panose="05050102010706020507" pitchFamily="18" charset="2"/>
              </a:rPr>
              <a:t></a:t>
            </a:r>
            <a:r>
              <a:rPr lang="en-US" altLang="zh-CN"/>
              <a:t>L</a:t>
            </a:r>
            <a:r>
              <a:rPr lang="en-US" altLang="zh-CN" baseline="-25000"/>
              <a:t>1</a:t>
            </a:r>
            <a:r>
              <a:rPr lang="en-US" altLang="zh-CN"/>
              <a:t>.L</a:t>
            </a:r>
            <a:r>
              <a:rPr lang="en-US" altLang="zh-CN" baseline="-25000"/>
              <a:t>2</a:t>
            </a:r>
            <a:r>
              <a:rPr lang="en-US" altLang="zh-CN"/>
              <a:t>               {S.val=L</a:t>
            </a:r>
            <a:r>
              <a:rPr lang="en-US" altLang="zh-CN" baseline="-25000"/>
              <a:t>1</a:t>
            </a:r>
            <a:r>
              <a:rPr lang="en-US" altLang="zh-CN"/>
              <a:t>.val+L</a:t>
            </a:r>
            <a:r>
              <a:rPr lang="en-US" altLang="zh-CN" baseline="-25000"/>
              <a:t>2</a:t>
            </a:r>
            <a:r>
              <a:rPr lang="en-US" altLang="zh-CN"/>
              <a:t>.val/2</a:t>
            </a:r>
            <a:r>
              <a:rPr lang="en-US" altLang="zh-CN" baseline="30000"/>
              <a:t>L</a:t>
            </a:r>
            <a:r>
              <a:rPr lang="en-US" altLang="zh-CN"/>
              <a:t>2</a:t>
            </a:r>
            <a:r>
              <a:rPr lang="en-US" altLang="zh-CN" baseline="30000"/>
              <a:t>.len</a:t>
            </a:r>
            <a:r>
              <a:rPr lang="en-US" altLang="zh-CN"/>
              <a:t>}</a:t>
            </a:r>
            <a:endParaRPr lang="zh-CN" altLang="en-US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/>
              <a:t> S</a:t>
            </a:r>
            <a:r>
              <a:rPr lang="en-US" altLang="zh-CN">
                <a:sym typeface="Symbol" panose="05050102010706020507" pitchFamily="18" charset="2"/>
              </a:rPr>
              <a:t></a:t>
            </a:r>
            <a:r>
              <a:rPr lang="en-US" altLang="zh-CN"/>
              <a:t>L                  {S.val=L.val}</a:t>
            </a:r>
            <a:endParaRPr lang="zh-CN" altLang="en-US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/>
              <a:t> L</a:t>
            </a:r>
            <a:r>
              <a:rPr lang="en-US" altLang="zh-CN">
                <a:sym typeface="Symbol" panose="05050102010706020507" pitchFamily="18" charset="2"/>
              </a:rPr>
              <a:t></a:t>
            </a:r>
            <a:r>
              <a:rPr lang="en-US" altLang="zh-CN"/>
              <a:t>L</a:t>
            </a:r>
            <a:r>
              <a:rPr lang="en-US" altLang="zh-CN" baseline="-25000"/>
              <a:t>1</a:t>
            </a:r>
            <a:r>
              <a:rPr lang="en-US" altLang="zh-CN"/>
              <a:t>B                {L.val=L</a:t>
            </a:r>
            <a:r>
              <a:rPr lang="en-US" altLang="zh-CN" baseline="-25000"/>
              <a:t>1</a:t>
            </a:r>
            <a:r>
              <a:rPr lang="en-US" altLang="zh-CN"/>
              <a:t>.val*2+B.val, L.len=L</a:t>
            </a:r>
            <a:r>
              <a:rPr lang="en-US" altLang="zh-CN" baseline="-25000"/>
              <a:t>1</a:t>
            </a:r>
            <a:r>
              <a:rPr lang="en-US" altLang="zh-CN"/>
              <a:t>.len+1}</a:t>
            </a:r>
            <a:endParaRPr lang="zh-CN" altLang="en-US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/>
              <a:t> L</a:t>
            </a:r>
            <a:r>
              <a:rPr lang="en-US" altLang="zh-CN">
                <a:sym typeface="Symbol" panose="05050102010706020507" pitchFamily="18" charset="2"/>
              </a:rPr>
              <a:t></a:t>
            </a:r>
            <a:r>
              <a:rPr lang="en-US" altLang="zh-CN"/>
              <a:t>B                  {L.val=B.val,L.len=1}</a:t>
            </a:r>
            <a:endParaRPr lang="zh-CN" altLang="en-US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/>
              <a:t> B</a:t>
            </a:r>
            <a:r>
              <a:rPr lang="en-US" altLang="zh-CN">
                <a:sym typeface="Symbol" panose="05050102010706020507" pitchFamily="18" charset="2"/>
              </a:rPr>
              <a:t></a:t>
            </a:r>
            <a:r>
              <a:rPr lang="en-US" altLang="zh-CN"/>
              <a:t>0                  {B.val=0}</a:t>
            </a:r>
            <a:endParaRPr lang="zh-CN" altLang="en-US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/>
              <a:t> B</a:t>
            </a:r>
            <a:r>
              <a:rPr lang="en-US" altLang="zh-CN">
                <a:sym typeface="Symbol" panose="05050102010706020507" pitchFamily="18" charset="2"/>
              </a:rPr>
              <a:t></a:t>
            </a:r>
            <a:r>
              <a:rPr lang="en-US" altLang="zh-CN"/>
              <a:t>1                  {B.val=1}</a:t>
            </a:r>
            <a:endParaRPr lang="zh-CN" altLang="en-US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8625"/>
            <a:ext cx="8786813" cy="6148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467600" cy="533400"/>
          </a:xfrm>
        </p:spPr>
        <p:txBody>
          <a:bodyPr/>
          <a:lstStyle/>
          <a:p>
            <a:pPr eaLnBrk="1" hangingPunct="1"/>
            <a:r>
              <a:rPr lang="en-US" altLang="zh-CN" smtClean="0"/>
              <a:t>Review</a:t>
            </a:r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685800"/>
            <a:ext cx="8229600" cy="53340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altLang="zh-CN" smtClean="0"/>
              <a:t>6.Important knowledge points</a:t>
            </a:r>
          </a:p>
          <a:p>
            <a:pPr eaLnBrk="1" hangingPunct="1"/>
            <a:r>
              <a:rPr lang="en-US" altLang="zh-CN" smtClean="0"/>
              <a:t>Chapter 6</a:t>
            </a:r>
          </a:p>
          <a:p>
            <a:pPr lvl="1" eaLnBrk="1" hangingPunct="1"/>
            <a:r>
              <a:rPr lang="en-US" altLang="zh-CN" smtClean="0"/>
              <a:t>Type</a:t>
            </a:r>
          </a:p>
          <a:p>
            <a:pPr lvl="1" eaLnBrk="1" hangingPunct="1"/>
            <a:r>
              <a:rPr lang="en-US" altLang="zh-CN" smtClean="0"/>
              <a:t>Type expression</a:t>
            </a:r>
          </a:p>
          <a:p>
            <a:pPr lvl="2" eaLnBrk="1" hangingPunct="1"/>
            <a:r>
              <a:rPr lang="en-US" altLang="zh-CN" smtClean="0">
                <a:solidFill>
                  <a:srgbClr val="CC3300"/>
                </a:solidFill>
              </a:rPr>
              <a:t>Construct a type expression for a declaration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467600" cy="533400"/>
          </a:xfrm>
        </p:spPr>
        <p:txBody>
          <a:bodyPr/>
          <a:lstStyle/>
          <a:p>
            <a:pPr eaLnBrk="1" hangingPunct="1"/>
            <a:r>
              <a:rPr lang="en-US" altLang="zh-CN" smtClean="0"/>
              <a:t>Review</a:t>
            </a:r>
          </a:p>
        </p:txBody>
      </p:sp>
      <p:sp>
        <p:nvSpPr>
          <p:cNvPr id="378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685800"/>
            <a:ext cx="8229600" cy="53340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zh-CN" smtClean="0"/>
              <a:t>6.Important knowledge points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mtClean="0"/>
              <a:t>Chapter 7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mtClean="0"/>
              <a:t>Stack-based storage allocation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zh-CN" smtClean="0"/>
              <a:t>Activation Record Form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zh-CN" smtClean="0"/>
              <a:t>C language program</a:t>
            </a:r>
          </a:p>
          <a:p>
            <a:pPr lvl="3" eaLnBrk="1" hangingPunct="1">
              <a:lnSpc>
                <a:spcPct val="90000"/>
              </a:lnSpc>
            </a:pPr>
            <a:r>
              <a:rPr lang="en-US" altLang="zh-CN" smtClean="0"/>
              <a:t>Recursive function 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zh-CN" smtClean="0"/>
              <a:t>Pascal language program</a:t>
            </a:r>
          </a:p>
          <a:p>
            <a:pPr lvl="3" eaLnBrk="1" hangingPunct="1">
              <a:lnSpc>
                <a:spcPct val="90000"/>
              </a:lnSpc>
            </a:pPr>
            <a:r>
              <a:rPr lang="en-US" altLang="zh-CN" smtClean="0"/>
              <a:t>Display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zh-CN" smtClean="0">
                <a:solidFill>
                  <a:srgbClr val="CC3300"/>
                </a:solidFill>
              </a:rPr>
              <a:t>Construct a maximum stack map for a C  recursive program 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1"/>
          <p:cNvSpPr>
            <a:spLocks noChangeArrowheads="1"/>
          </p:cNvSpPr>
          <p:nvPr/>
        </p:nvSpPr>
        <p:spPr bwMode="auto">
          <a:xfrm>
            <a:off x="0" y="0"/>
            <a:ext cx="9144000" cy="6770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indent="474663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400" dirty="0"/>
              <a:t>We assume that the storage organization and the form of activation record used in C language program run-time stack storage allocation are as above. Please </a:t>
            </a:r>
            <a:r>
              <a:rPr lang="en-US" altLang="zh-CN" sz="1400" b="1" dirty="0"/>
              <a:t>construct the run-time stack map when it gets the maximum size </a:t>
            </a:r>
            <a:r>
              <a:rPr lang="en-US" altLang="zh-CN" sz="1400" dirty="0"/>
              <a:t>for the following C program.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zh-CN" sz="1400" dirty="0"/>
              <a:t>The C program is as the following: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zh-CN" sz="1400" dirty="0"/>
              <a:t>#include &lt;</a:t>
            </a:r>
            <a:r>
              <a:rPr lang="en-US" altLang="zh-CN" sz="1400" dirty="0" err="1"/>
              <a:t>stdio.h</a:t>
            </a:r>
            <a:r>
              <a:rPr lang="en-US" altLang="zh-CN" sz="1400" dirty="0"/>
              <a:t>&gt;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zh-CN" sz="1400" dirty="0" err="1"/>
              <a:t>int</a:t>
            </a:r>
            <a:r>
              <a:rPr lang="en-US" altLang="zh-CN" sz="1400" dirty="0"/>
              <a:t> </a:t>
            </a:r>
            <a:r>
              <a:rPr lang="en-US" altLang="zh-CN" sz="1400" dirty="0" err="1"/>
              <a:t>x,y,z</a:t>
            </a:r>
            <a:r>
              <a:rPr lang="en-US" altLang="zh-CN" sz="1400" dirty="0"/>
              <a:t>;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zh-CN" sz="1400" b="1" dirty="0" err="1"/>
              <a:t>int</a:t>
            </a:r>
            <a:r>
              <a:rPr lang="en-US" altLang="zh-CN" sz="1400" b="1" dirty="0"/>
              <a:t> main()</a:t>
            </a:r>
            <a:endParaRPr lang="en-US" altLang="zh-CN" sz="1400" dirty="0"/>
          </a:p>
          <a:p>
            <a:pPr>
              <a:spcBef>
                <a:spcPct val="0"/>
              </a:spcBef>
              <a:buFontTx/>
              <a:buNone/>
            </a:pPr>
            <a:r>
              <a:rPr lang="en-US" altLang="zh-CN" sz="1400" b="1" dirty="0"/>
              <a:t>{</a:t>
            </a:r>
            <a:endParaRPr lang="en-US" altLang="zh-CN" sz="1400" dirty="0"/>
          </a:p>
          <a:p>
            <a:pPr>
              <a:spcBef>
                <a:spcPct val="0"/>
              </a:spcBef>
              <a:buFontTx/>
              <a:buNone/>
            </a:pPr>
            <a:r>
              <a:rPr lang="en-US" altLang="zh-CN" sz="1400" b="1" dirty="0"/>
              <a:t>  x=35;</a:t>
            </a:r>
            <a:endParaRPr lang="en-US" altLang="zh-CN" sz="1400" dirty="0"/>
          </a:p>
          <a:p>
            <a:pPr>
              <a:spcBef>
                <a:spcPct val="0"/>
              </a:spcBef>
              <a:buFontTx/>
              <a:buNone/>
            </a:pPr>
            <a:r>
              <a:rPr lang="en-US" altLang="zh-CN" sz="1400" b="1" dirty="0"/>
              <a:t>  y=40;</a:t>
            </a:r>
            <a:endParaRPr lang="en-US" altLang="zh-CN" sz="1400" dirty="0"/>
          </a:p>
          <a:p>
            <a:pPr>
              <a:spcBef>
                <a:spcPct val="0"/>
              </a:spcBef>
              <a:buFontTx/>
              <a:buNone/>
            </a:pPr>
            <a:r>
              <a:rPr lang="en-US" altLang="zh-CN" sz="1400" b="1" dirty="0"/>
              <a:t>  z=f(</a:t>
            </a:r>
            <a:r>
              <a:rPr lang="en-US" altLang="zh-CN" sz="1400" b="1" dirty="0" err="1"/>
              <a:t>x,y</a:t>
            </a:r>
            <a:r>
              <a:rPr lang="en-US" altLang="zh-CN" sz="1400" b="1" dirty="0"/>
              <a:t>);</a:t>
            </a:r>
            <a:endParaRPr lang="en-US" altLang="zh-CN" sz="1400" dirty="0"/>
          </a:p>
          <a:p>
            <a:pPr>
              <a:spcBef>
                <a:spcPct val="0"/>
              </a:spcBef>
              <a:buFontTx/>
              <a:buNone/>
            </a:pPr>
            <a:r>
              <a:rPr lang="en-US" altLang="zh-CN" sz="1400" b="1" dirty="0"/>
              <a:t>}</a:t>
            </a:r>
            <a:endParaRPr lang="en-US" altLang="zh-CN" sz="1400" dirty="0"/>
          </a:p>
          <a:p>
            <a:pPr>
              <a:spcBef>
                <a:spcPct val="0"/>
              </a:spcBef>
              <a:buFontTx/>
              <a:buNone/>
            </a:pPr>
            <a:r>
              <a:rPr lang="en-US" altLang="zh-CN" sz="1400" b="1" dirty="0" err="1"/>
              <a:t>int</a:t>
            </a:r>
            <a:r>
              <a:rPr lang="en-US" altLang="zh-CN" sz="1400" b="1" dirty="0"/>
              <a:t> f(</a:t>
            </a:r>
            <a:r>
              <a:rPr lang="en-US" altLang="zh-CN" sz="1400" b="1" dirty="0" err="1"/>
              <a:t>int</a:t>
            </a:r>
            <a:r>
              <a:rPr lang="en-US" altLang="zh-CN" sz="1400" b="1" dirty="0"/>
              <a:t> m, </a:t>
            </a:r>
            <a:r>
              <a:rPr lang="en-US" altLang="zh-CN" sz="1400" b="1" dirty="0" err="1"/>
              <a:t>int</a:t>
            </a:r>
            <a:r>
              <a:rPr lang="en-US" altLang="zh-CN" sz="1400" b="1" dirty="0"/>
              <a:t> n)</a:t>
            </a:r>
            <a:endParaRPr lang="en-US" altLang="zh-CN" sz="1400" dirty="0"/>
          </a:p>
          <a:p>
            <a:pPr>
              <a:spcBef>
                <a:spcPct val="0"/>
              </a:spcBef>
              <a:buFontTx/>
              <a:buNone/>
            </a:pPr>
            <a:r>
              <a:rPr lang="en-US" altLang="zh-CN" sz="1400" b="1" dirty="0"/>
              <a:t>{</a:t>
            </a:r>
            <a:endParaRPr lang="en-US" altLang="zh-CN" sz="1400" dirty="0"/>
          </a:p>
          <a:p>
            <a:pPr>
              <a:spcBef>
                <a:spcPct val="0"/>
              </a:spcBef>
              <a:buFontTx/>
              <a:buNone/>
            </a:pPr>
            <a:r>
              <a:rPr lang="en-US" altLang="zh-CN" sz="1400" b="1" dirty="0"/>
              <a:t>  if (n&gt;m) {</a:t>
            </a:r>
            <a:endParaRPr lang="en-US" altLang="zh-CN" sz="1400" dirty="0"/>
          </a:p>
          <a:p>
            <a:pPr>
              <a:spcBef>
                <a:spcPct val="0"/>
              </a:spcBef>
              <a:buFontTx/>
              <a:buNone/>
            </a:pPr>
            <a:r>
              <a:rPr lang="en-US" altLang="zh-CN" sz="1400" b="1" dirty="0"/>
              <a:t>   </a:t>
            </a:r>
            <a:r>
              <a:rPr lang="en-US" altLang="zh-CN" sz="1400" b="1" dirty="0" err="1"/>
              <a:t>int</a:t>
            </a:r>
            <a:r>
              <a:rPr lang="en-US" altLang="zh-CN" sz="1400" b="1" dirty="0"/>
              <a:t> t;</a:t>
            </a:r>
            <a:endParaRPr lang="en-US" altLang="zh-CN" sz="1400" dirty="0"/>
          </a:p>
          <a:p>
            <a:pPr>
              <a:spcBef>
                <a:spcPct val="0"/>
              </a:spcBef>
              <a:buFontTx/>
              <a:buNone/>
            </a:pPr>
            <a:r>
              <a:rPr lang="en-US" altLang="zh-CN" sz="1400" b="1" dirty="0"/>
              <a:t>   t=f(</a:t>
            </a:r>
            <a:r>
              <a:rPr lang="en-US" altLang="zh-CN" sz="1400" b="1" dirty="0" err="1"/>
              <a:t>n,m</a:t>
            </a:r>
            <a:r>
              <a:rPr lang="en-US" altLang="zh-CN" sz="1400" b="1" dirty="0"/>
              <a:t>);</a:t>
            </a:r>
            <a:endParaRPr lang="en-US" altLang="zh-CN" sz="1400" dirty="0"/>
          </a:p>
          <a:p>
            <a:pPr>
              <a:spcBef>
                <a:spcPct val="0"/>
              </a:spcBef>
              <a:buFontTx/>
              <a:buNone/>
            </a:pPr>
            <a:r>
              <a:rPr lang="en-US" altLang="zh-CN" sz="1400" b="1" dirty="0"/>
              <a:t>   return t }</a:t>
            </a:r>
            <a:endParaRPr lang="en-US" altLang="zh-CN" sz="1400" dirty="0"/>
          </a:p>
          <a:p>
            <a:pPr>
              <a:spcBef>
                <a:spcPct val="0"/>
              </a:spcBef>
              <a:buFontTx/>
              <a:buNone/>
            </a:pPr>
            <a:r>
              <a:rPr lang="en-US" altLang="zh-CN" sz="1400" b="1" dirty="0"/>
              <a:t>  else </a:t>
            </a:r>
            <a:endParaRPr lang="en-US" altLang="zh-CN" sz="1400" dirty="0"/>
          </a:p>
          <a:p>
            <a:pPr>
              <a:spcBef>
                <a:spcPct val="0"/>
              </a:spcBef>
              <a:buFontTx/>
              <a:buNone/>
            </a:pPr>
            <a:r>
              <a:rPr lang="en-US" altLang="zh-CN" sz="1400" b="1" dirty="0"/>
              <a:t>if (n==0) return m;</a:t>
            </a:r>
            <a:endParaRPr lang="en-US" altLang="zh-CN" sz="1400" dirty="0"/>
          </a:p>
          <a:p>
            <a:pPr>
              <a:spcBef>
                <a:spcPct val="0"/>
              </a:spcBef>
              <a:buFontTx/>
              <a:buNone/>
            </a:pPr>
            <a:r>
              <a:rPr lang="en-US" altLang="zh-CN" sz="1400" b="1" dirty="0"/>
              <a:t>   else {</a:t>
            </a:r>
            <a:endParaRPr lang="en-US" altLang="zh-CN" sz="1400" dirty="0"/>
          </a:p>
          <a:p>
            <a:pPr>
              <a:spcBef>
                <a:spcPct val="0"/>
              </a:spcBef>
              <a:buFontTx/>
              <a:buNone/>
            </a:pPr>
            <a:r>
              <a:rPr lang="en-US" altLang="zh-CN" sz="1400" b="1" dirty="0" err="1"/>
              <a:t>int</a:t>
            </a:r>
            <a:r>
              <a:rPr lang="en-US" altLang="zh-CN" sz="1400" b="1" dirty="0"/>
              <a:t> t1,t2;</a:t>
            </a:r>
            <a:endParaRPr lang="en-US" altLang="zh-CN" sz="1400" dirty="0"/>
          </a:p>
          <a:p>
            <a:pPr>
              <a:spcBef>
                <a:spcPct val="0"/>
              </a:spcBef>
              <a:buFontTx/>
              <a:buNone/>
            </a:pPr>
            <a:r>
              <a:rPr lang="en-US" altLang="zh-CN" sz="1400" b="1" dirty="0"/>
              <a:t>t1=m % n; //remainder of m/n</a:t>
            </a:r>
            <a:endParaRPr lang="en-US" altLang="zh-CN" sz="1400" dirty="0"/>
          </a:p>
          <a:p>
            <a:pPr>
              <a:spcBef>
                <a:spcPct val="0"/>
              </a:spcBef>
              <a:buFontTx/>
              <a:buNone/>
            </a:pPr>
            <a:r>
              <a:rPr lang="en-US" altLang="zh-CN" sz="1400" b="1" dirty="0"/>
              <a:t>t2=f(n,t1);</a:t>
            </a:r>
            <a:endParaRPr lang="en-US" altLang="zh-CN" sz="1400" dirty="0"/>
          </a:p>
          <a:p>
            <a:pPr>
              <a:spcBef>
                <a:spcPct val="0"/>
              </a:spcBef>
              <a:buFontTx/>
              <a:buNone/>
            </a:pPr>
            <a:r>
              <a:rPr lang="en-US" altLang="zh-CN" sz="1400" b="1" dirty="0"/>
              <a:t>return t2</a:t>
            </a:r>
            <a:endParaRPr lang="en-US" altLang="zh-CN" sz="1400" dirty="0"/>
          </a:p>
          <a:p>
            <a:pPr>
              <a:spcBef>
                <a:spcPct val="0"/>
              </a:spcBef>
              <a:buFontTx/>
              <a:buNone/>
            </a:pPr>
            <a:r>
              <a:rPr lang="en-US" altLang="zh-CN" sz="1400" b="1" dirty="0"/>
              <a:t>}</a:t>
            </a:r>
            <a:endParaRPr lang="en-US" altLang="zh-CN" sz="1400" dirty="0"/>
          </a:p>
          <a:p>
            <a:pPr>
              <a:spcBef>
                <a:spcPct val="0"/>
              </a:spcBef>
              <a:buFontTx/>
              <a:buNone/>
            </a:pPr>
            <a:r>
              <a:rPr lang="en-US" altLang="zh-CN" sz="1400" b="1" dirty="0"/>
              <a:t> }</a:t>
            </a:r>
            <a:endParaRPr lang="en-US" altLang="zh-CN" sz="1400" dirty="0"/>
          </a:p>
          <a:p>
            <a:pPr>
              <a:spcBef>
                <a:spcPct val="0"/>
              </a:spcBef>
              <a:buFontTx/>
              <a:buNone/>
            </a:pPr>
            <a:r>
              <a:rPr lang="en-US" altLang="zh-CN" sz="1400" b="1" dirty="0"/>
              <a:t>Notes:</a:t>
            </a:r>
            <a:r>
              <a:rPr lang="en-US" altLang="zh-CN" sz="1400" dirty="0"/>
              <a:t> 1) Here we assume that the caller’s </a:t>
            </a:r>
            <a:r>
              <a:rPr lang="en-US" altLang="zh-CN" sz="1400" dirty="0" err="1"/>
              <a:t>sp</a:t>
            </a:r>
            <a:r>
              <a:rPr lang="en-US" altLang="zh-CN" sz="1400" dirty="0"/>
              <a:t> of Main function is the start address of global variable data area, and the returned address in the activation record of a function (including Main function) is filled by the operating system automatically, you might not care it.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zh-CN" sz="1400" dirty="0"/>
              <a:t> 2) The initial value of variable X and Y are 35 and 40 respectively, the start address of stack used in the program is K.</a:t>
            </a:r>
            <a:endParaRPr lang="en-US" altLang="zh-CN" sz="2400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858250" cy="6742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467600" cy="533400"/>
          </a:xfrm>
        </p:spPr>
        <p:txBody>
          <a:bodyPr/>
          <a:lstStyle/>
          <a:p>
            <a:pPr eaLnBrk="1" hangingPunct="1"/>
            <a:r>
              <a:rPr lang="en-US" altLang="zh-CN" smtClean="0"/>
              <a:t>Review</a:t>
            </a:r>
          </a:p>
        </p:txBody>
      </p:sp>
      <p:sp>
        <p:nvSpPr>
          <p:cNvPr id="409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685800"/>
            <a:ext cx="8610600" cy="57150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zh-CN" dirty="0" smtClean="0"/>
              <a:t>6.Important knowledge points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dirty="0" smtClean="0"/>
              <a:t>Chapter 8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dirty="0" smtClean="0"/>
              <a:t>TAC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dirty="0" smtClean="0"/>
              <a:t>Quadruple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dirty="0" smtClean="0"/>
              <a:t>Bottom-up Syntax-directed Program Translation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zh-CN" dirty="0" smtClean="0"/>
              <a:t>Assignment statement with array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zh-CN" dirty="0" smtClean="0"/>
              <a:t>If and While statement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zh-CN" dirty="0" smtClean="0">
                <a:solidFill>
                  <a:srgbClr val="CC3300"/>
                </a:solidFill>
              </a:rPr>
              <a:t>Translate a program fragment into TAC or quadruple using bottom-up syntax-directed program translation method</a:t>
            </a:r>
          </a:p>
          <a:p>
            <a:pPr lvl="2" eaLnBrk="1" hangingPunct="1">
              <a:lnSpc>
                <a:spcPct val="90000"/>
              </a:lnSpc>
            </a:pPr>
            <a:endParaRPr lang="en-US" altLang="zh-CN" dirty="0" smtClean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467600" cy="533400"/>
          </a:xfrm>
        </p:spPr>
        <p:txBody>
          <a:bodyPr/>
          <a:lstStyle/>
          <a:p>
            <a:pPr eaLnBrk="1" hangingPunct="1"/>
            <a:r>
              <a:rPr lang="en-US" altLang="zh-CN" smtClean="0"/>
              <a:t>Review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685800"/>
            <a:ext cx="8229600" cy="53340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altLang="zh-CN" smtClean="0"/>
              <a:t>4.Forms of problems in the examination paper</a:t>
            </a:r>
          </a:p>
          <a:p>
            <a:pPr eaLnBrk="1" hangingPunct="1"/>
            <a:r>
              <a:rPr lang="en-US" altLang="zh-CN" smtClean="0"/>
              <a:t>Similar to the exercises finished by you</a:t>
            </a:r>
          </a:p>
          <a:p>
            <a:pPr eaLnBrk="1" hangingPunct="1"/>
            <a:r>
              <a:rPr lang="en-US" altLang="zh-CN" smtClean="0"/>
              <a:t>Without any the form of choosing answers or judgment</a:t>
            </a:r>
          </a:p>
          <a:p>
            <a:pPr eaLnBrk="1" hangingPunct="1">
              <a:buFontTx/>
              <a:buNone/>
            </a:pPr>
            <a:endParaRPr lang="en-US" altLang="zh-CN" smtClean="0"/>
          </a:p>
          <a:p>
            <a:pPr eaLnBrk="1" hangingPunct="1">
              <a:buFontTx/>
              <a:buNone/>
            </a:pPr>
            <a:r>
              <a:rPr lang="en-US" altLang="zh-CN" smtClean="0"/>
              <a:t> 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1"/>
          <p:cNvSpPr>
            <a:spLocks noChangeArrowheads="1"/>
          </p:cNvSpPr>
          <p:nvPr/>
        </p:nvSpPr>
        <p:spPr bwMode="auto">
          <a:xfrm>
            <a:off x="0" y="-615185"/>
            <a:ext cx="9144000" cy="77867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indent="36195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000" dirty="0"/>
              <a:t>Please translate the following program fragment into </a:t>
            </a:r>
            <a:r>
              <a:rPr lang="en-US" altLang="zh-CN" sz="2000" b="1" dirty="0"/>
              <a:t>three address code (TAC) sequence using short circuit code and back-patching techniques</a:t>
            </a:r>
            <a:r>
              <a:rPr lang="en-US" altLang="zh-CN" sz="2000" dirty="0"/>
              <a:t>.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zh-CN" sz="2000" dirty="0" err="1"/>
              <a:t>i</a:t>
            </a:r>
            <a:r>
              <a:rPr lang="en-US" altLang="zh-CN" sz="2000" dirty="0"/>
              <a:t>=1;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zh-CN" sz="2000" dirty="0"/>
              <a:t>m=0;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zh-CN" sz="2000" dirty="0"/>
              <a:t>loop=0;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zh-CN" sz="2000" dirty="0"/>
              <a:t>while (loop==0 &amp;&amp; </a:t>
            </a:r>
            <a:r>
              <a:rPr lang="en-US" altLang="zh-CN" sz="2000" dirty="0" err="1"/>
              <a:t>i</a:t>
            </a:r>
            <a:r>
              <a:rPr lang="en-US" altLang="zh-CN" sz="2000" dirty="0"/>
              <a:t>&lt;=10) {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zh-CN" sz="2000" dirty="0"/>
              <a:t>  j=1;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zh-CN" sz="2000" b="1" dirty="0"/>
              <a:t>  </a:t>
            </a:r>
            <a:r>
              <a:rPr lang="en-US" altLang="zh-CN" sz="2000" b="1" dirty="0">
                <a:solidFill>
                  <a:srgbClr val="FF0000"/>
                </a:solidFill>
              </a:rPr>
              <a:t>while (loop ==0 &amp;&amp; j&lt;=</a:t>
            </a:r>
            <a:r>
              <a:rPr lang="en-US" altLang="zh-CN" sz="2000" b="1" dirty="0" err="1">
                <a:solidFill>
                  <a:srgbClr val="FF0000"/>
                </a:solidFill>
              </a:rPr>
              <a:t>i</a:t>
            </a:r>
            <a:r>
              <a:rPr lang="en-US" altLang="zh-CN" sz="2000" b="1" dirty="0">
                <a:solidFill>
                  <a:srgbClr val="FF0000"/>
                </a:solidFill>
              </a:rPr>
              <a:t>)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zh-CN" sz="2000" b="1" dirty="0">
                <a:solidFill>
                  <a:srgbClr val="FF0000"/>
                </a:solidFill>
              </a:rPr>
              <a:t>if (a[</a:t>
            </a:r>
            <a:r>
              <a:rPr lang="en-US" altLang="zh-CN" sz="2000" b="1" dirty="0" err="1">
                <a:solidFill>
                  <a:srgbClr val="FF0000"/>
                </a:solidFill>
              </a:rPr>
              <a:t>i,j</a:t>
            </a:r>
            <a:r>
              <a:rPr lang="en-US" altLang="zh-CN" sz="2000" b="1" dirty="0">
                <a:solidFill>
                  <a:srgbClr val="FF0000"/>
                </a:solidFill>
              </a:rPr>
              <a:t>] &lt;&gt; a[</a:t>
            </a:r>
            <a:r>
              <a:rPr lang="en-US" altLang="zh-CN" sz="2000" b="1" dirty="0" err="1">
                <a:solidFill>
                  <a:srgbClr val="FF0000"/>
                </a:solidFill>
              </a:rPr>
              <a:t>j,i</a:t>
            </a:r>
            <a:r>
              <a:rPr lang="en-US" altLang="zh-CN" sz="2000" b="1" dirty="0">
                <a:solidFill>
                  <a:srgbClr val="FF0000"/>
                </a:solidFill>
              </a:rPr>
              <a:t>]) //”&lt;&gt;” means “not equal to”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zh-CN" sz="2000" b="1" dirty="0">
                <a:solidFill>
                  <a:srgbClr val="FF0000"/>
                </a:solidFill>
              </a:rPr>
              <a:t>  {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zh-CN" sz="2000" b="1" dirty="0" smtClean="0">
                <a:solidFill>
                  <a:srgbClr val="FF0000"/>
                </a:solidFill>
              </a:rPr>
              <a:t>loop=1;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zh-CN" sz="2000" b="1" dirty="0" smtClean="0">
                <a:solidFill>
                  <a:srgbClr val="FF0000"/>
                </a:solidFill>
              </a:rPr>
              <a:t>m=1</a:t>
            </a:r>
            <a:r>
              <a:rPr lang="en-US" altLang="zh-CN" sz="2000" b="1" dirty="0">
                <a:solidFill>
                  <a:srgbClr val="FF0000"/>
                </a:solidFill>
              </a:rPr>
              <a:t>;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zh-CN" sz="2000" b="1" dirty="0" smtClean="0">
                <a:solidFill>
                  <a:srgbClr val="FF0000"/>
                </a:solidFill>
              </a:rPr>
              <a:t>}</a:t>
            </a:r>
            <a:endParaRPr lang="en-US" altLang="zh-CN" sz="2000" b="1" dirty="0">
              <a:solidFill>
                <a:srgbClr val="FF0000"/>
              </a:solidFill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zh-CN" sz="2000" b="1" dirty="0" smtClean="0">
                <a:solidFill>
                  <a:srgbClr val="FF0000"/>
                </a:solidFill>
              </a:rPr>
              <a:t>else </a:t>
            </a:r>
            <a:r>
              <a:rPr lang="en-US" altLang="zh-CN" sz="2000" b="1" dirty="0">
                <a:solidFill>
                  <a:srgbClr val="FF0000"/>
                </a:solidFill>
              </a:rPr>
              <a:t>j=j+1;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zh-CN" sz="2000" dirty="0"/>
              <a:t>  if (loop==0</a:t>
            </a:r>
            <a:r>
              <a:rPr lang="en-US" altLang="zh-CN" sz="2000" dirty="0" smtClean="0"/>
              <a:t>)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zh-CN" sz="2000" dirty="0" smtClean="0"/>
              <a:t> 	</a:t>
            </a:r>
            <a:r>
              <a:rPr lang="en-US" altLang="zh-CN" sz="2000" dirty="0" err="1" smtClean="0"/>
              <a:t>i</a:t>
            </a:r>
            <a:r>
              <a:rPr lang="en-US" altLang="zh-CN" sz="2000" dirty="0" smtClean="0"/>
              <a:t>=i+1;</a:t>
            </a:r>
            <a:endParaRPr lang="en-US" altLang="zh-CN" sz="2000" dirty="0"/>
          </a:p>
          <a:p>
            <a:pPr>
              <a:spcBef>
                <a:spcPct val="0"/>
              </a:spcBef>
              <a:buFontTx/>
              <a:buNone/>
            </a:pPr>
            <a:r>
              <a:rPr lang="en-US" altLang="zh-CN" sz="2000" dirty="0" smtClean="0"/>
              <a:t>}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zh-CN" sz="2000" dirty="0"/>
          </a:p>
          <a:p>
            <a:pPr>
              <a:spcBef>
                <a:spcPct val="0"/>
              </a:spcBef>
              <a:buFontTx/>
              <a:buNone/>
            </a:pPr>
            <a:r>
              <a:rPr lang="en-US" altLang="zh-CN" sz="2000" dirty="0"/>
              <a:t>if (loop==1</a:t>
            </a:r>
            <a:r>
              <a:rPr lang="en-US" altLang="zh-CN" sz="2000" dirty="0" smtClean="0"/>
              <a:t>)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zh-CN" sz="2000" dirty="0" smtClean="0"/>
              <a:t> 	e=1</a:t>
            </a:r>
            <a:r>
              <a:rPr lang="en-US" altLang="zh-CN" sz="2000" dirty="0"/>
              <a:t>;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zh-CN" sz="2000" dirty="0"/>
              <a:t>else </a:t>
            </a:r>
            <a:endParaRPr lang="en-US" altLang="zh-CN" sz="2000" dirty="0" smtClean="0"/>
          </a:p>
          <a:p>
            <a:pPr>
              <a:spcBef>
                <a:spcPct val="0"/>
              </a:spcBef>
              <a:buFontTx/>
              <a:buNone/>
            </a:pPr>
            <a:r>
              <a:rPr lang="en-US" altLang="zh-CN" sz="2000" dirty="0"/>
              <a:t>	</a:t>
            </a:r>
            <a:r>
              <a:rPr lang="en-US" altLang="zh-CN" sz="2000" dirty="0" smtClean="0"/>
              <a:t>e=0</a:t>
            </a:r>
            <a:r>
              <a:rPr lang="en-US" altLang="zh-CN" sz="2000" dirty="0"/>
              <a:t>;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zh-CN" sz="2000" dirty="0"/>
              <a:t>Notes: Here we assume that the declaration of array A is array [1..20,1..20], each data element of array A would </a:t>
            </a:r>
            <a:r>
              <a:rPr lang="en-US" altLang="zh-CN" sz="2000" b="1" dirty="0"/>
              <a:t>only use 4 storage unit,</a:t>
            </a:r>
            <a:r>
              <a:rPr lang="en-US" altLang="zh-CN" sz="2000" dirty="0"/>
              <a:t> and the start address of array A’s storage area is </a:t>
            </a:r>
            <a:r>
              <a:rPr lang="en-US" altLang="zh-CN" sz="2000" dirty="0" err="1"/>
              <a:t>addrA</a:t>
            </a:r>
            <a:r>
              <a:rPr lang="en-US" altLang="zh-CN" sz="2000" dirty="0"/>
              <a:t>.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467600" cy="533400"/>
          </a:xfrm>
        </p:spPr>
        <p:txBody>
          <a:bodyPr/>
          <a:lstStyle/>
          <a:p>
            <a:pPr eaLnBrk="1" hangingPunct="1"/>
            <a:r>
              <a:rPr lang="en-US" altLang="zh-CN" smtClean="0"/>
              <a:t>Review</a:t>
            </a:r>
          </a:p>
        </p:txBody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685800"/>
            <a:ext cx="8229600" cy="53340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zh-CN" sz="2800" smtClean="0"/>
              <a:t>6.Important knowledge points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2800" smtClean="0"/>
              <a:t>Chapter 9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800" smtClean="0"/>
              <a:t>Block Division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zh-CN" sz="2800" smtClean="0">
                <a:solidFill>
                  <a:srgbClr val="CC3300"/>
                </a:solidFill>
              </a:rPr>
              <a:t>Construct a flow graph from TAC statements sequence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800" smtClean="0"/>
              <a:t>Optimization in a Block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zh-CN" sz="2800" smtClean="0"/>
              <a:t>Constant folding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zh-CN" sz="2800" smtClean="0"/>
              <a:t>Common sub-expression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zh-CN" sz="2800" smtClean="0"/>
              <a:t>Copy-propagation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zh-CN" sz="2800" smtClean="0"/>
              <a:t>DAG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zh-CN" sz="2800" smtClean="0"/>
              <a:t>Code rewriting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zh-CN" sz="2800" smtClean="0">
                <a:solidFill>
                  <a:srgbClr val="CC3300"/>
                </a:solidFill>
              </a:rPr>
              <a:t>Optimize a block in DAG method and rewrite the code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1"/>
          <p:cNvSpPr>
            <a:spLocks noChangeArrowheads="1"/>
          </p:cNvSpPr>
          <p:nvPr/>
        </p:nvSpPr>
        <p:spPr bwMode="auto">
          <a:xfrm>
            <a:off x="0" y="0"/>
            <a:ext cx="9144000" cy="6494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/>
              <a:t>Please </a:t>
            </a:r>
            <a:r>
              <a:rPr lang="en-US" altLang="zh-CN" b="1"/>
              <a:t>construct the DAG</a:t>
            </a:r>
            <a:r>
              <a:rPr lang="en-US" altLang="zh-CN"/>
              <a:t> for the following basic block, optimize the block and </a:t>
            </a:r>
            <a:r>
              <a:rPr lang="en-US" altLang="zh-CN" b="1"/>
              <a:t>rewrite the block</a:t>
            </a:r>
            <a:r>
              <a:rPr lang="en-US" altLang="zh-CN"/>
              <a:t> in optimized code form. Note that we assume </a:t>
            </a:r>
            <a:r>
              <a:rPr lang="en-US" altLang="zh-CN" b="1"/>
              <a:t>only Variable L would be used later.</a:t>
            </a:r>
            <a:endParaRPr lang="en-US" altLang="zh-CN"/>
          </a:p>
          <a:p>
            <a:pPr>
              <a:spcBef>
                <a:spcPct val="0"/>
              </a:spcBef>
              <a:buFontTx/>
              <a:buNone/>
            </a:pPr>
            <a:r>
              <a:rPr lang="en-US" altLang="zh-CN"/>
              <a:t>A=B*C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zh-CN"/>
              <a:t>D=B/C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zh-CN"/>
              <a:t>E=A+D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zh-CN"/>
              <a:t>F=2*E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zh-CN"/>
              <a:t>G=B*C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zh-CN"/>
              <a:t>H=G*G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zh-CN"/>
              <a:t>F=H*G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zh-CN"/>
              <a:t>L=F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zh-CN"/>
              <a:t>M=L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" y="285750"/>
            <a:ext cx="7858125" cy="585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4313"/>
            <a:ext cx="8929688" cy="5376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063" y="714375"/>
            <a:ext cx="7929562" cy="527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467600" cy="533400"/>
          </a:xfrm>
        </p:spPr>
        <p:txBody>
          <a:bodyPr/>
          <a:lstStyle/>
          <a:p>
            <a:pPr eaLnBrk="1" hangingPunct="1"/>
            <a:r>
              <a:rPr lang="en-US" altLang="zh-CN" smtClean="0"/>
              <a:t>Review</a:t>
            </a:r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685800"/>
            <a:ext cx="8229600" cy="53340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zh-CN" sz="2800" dirty="0" smtClean="0"/>
              <a:t>6.Important knowledge points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2800" dirty="0" smtClean="0"/>
              <a:t>Chapter 9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800" dirty="0" smtClean="0"/>
              <a:t>Loop seeking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zh-CN" sz="2800" dirty="0" smtClean="0"/>
              <a:t>Back edge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zh-CN" sz="2800" dirty="0" smtClean="0"/>
              <a:t>Code Motion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zh-CN" sz="2800" dirty="0" smtClean="0"/>
              <a:t>Reduction of strength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zh-CN" sz="2800" dirty="0" smtClean="0">
                <a:solidFill>
                  <a:srgbClr val="CC3300"/>
                </a:solidFill>
              </a:rPr>
              <a:t>Find out the loop in a flow graph using dominators and back edge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800" dirty="0" smtClean="0"/>
              <a:t>Data flow analysis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zh-CN" sz="2800" dirty="0" smtClean="0"/>
              <a:t>Why should we analyze the data-flow of a program? 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zh-CN" sz="2800" dirty="0" smtClean="0"/>
              <a:t>How should we analyze the data-flow of a program?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178" name="Group 45"/>
          <p:cNvGrpSpPr>
            <a:grpSpLocks/>
          </p:cNvGrpSpPr>
          <p:nvPr/>
        </p:nvGrpSpPr>
        <p:grpSpPr bwMode="auto">
          <a:xfrm>
            <a:off x="1714500" y="357188"/>
            <a:ext cx="4000500" cy="6500812"/>
            <a:chOff x="2004" y="1335"/>
            <a:chExt cx="3336" cy="8823"/>
          </a:xfrm>
        </p:grpSpPr>
        <p:cxnSp>
          <p:nvCxnSpPr>
            <p:cNvPr id="50179" name="AutoShape 46"/>
            <p:cNvCxnSpPr>
              <a:cxnSpLocks noChangeShapeType="1"/>
            </p:cNvCxnSpPr>
            <p:nvPr/>
          </p:nvCxnSpPr>
          <p:spPr bwMode="auto">
            <a:xfrm>
              <a:off x="4740" y="6945"/>
              <a:ext cx="255" cy="0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50180" name="Group 47"/>
            <p:cNvGrpSpPr>
              <a:grpSpLocks/>
            </p:cNvGrpSpPr>
            <p:nvPr/>
          </p:nvGrpSpPr>
          <p:grpSpPr bwMode="auto">
            <a:xfrm>
              <a:off x="2004" y="1335"/>
              <a:ext cx="3336" cy="8823"/>
              <a:chOff x="2004" y="1335"/>
              <a:chExt cx="3336" cy="8823"/>
            </a:xfrm>
          </p:grpSpPr>
          <p:grpSp>
            <p:nvGrpSpPr>
              <p:cNvPr id="50181" name="Group 48"/>
              <p:cNvGrpSpPr>
                <a:grpSpLocks/>
              </p:cNvGrpSpPr>
              <p:nvPr/>
            </p:nvGrpSpPr>
            <p:grpSpPr bwMode="auto">
              <a:xfrm>
                <a:off x="2004" y="1335"/>
                <a:ext cx="885" cy="750"/>
                <a:chOff x="2250" y="1500"/>
                <a:chExt cx="735" cy="585"/>
              </a:xfrm>
            </p:grpSpPr>
            <p:sp>
              <p:nvSpPr>
                <p:cNvPr id="50221" name="Oval 49"/>
                <p:cNvSpPr>
                  <a:spLocks noChangeArrowheads="1"/>
                </p:cNvSpPr>
                <p:nvPr/>
              </p:nvSpPr>
              <p:spPr bwMode="auto">
                <a:xfrm>
                  <a:off x="2250" y="1500"/>
                  <a:ext cx="735" cy="585"/>
                </a:xfrm>
                <a:prstGeom prst="ellipse">
                  <a:avLst/>
                </a:prstGeom>
                <a:solidFill>
                  <a:srgbClr val="FFFFFF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2400"/>
                </a:p>
              </p:txBody>
            </p:sp>
            <p:sp>
              <p:nvSpPr>
                <p:cNvPr id="50222" name="Text Box 50"/>
                <p:cNvSpPr txBox="1">
                  <a:spLocks noChangeArrowheads="1"/>
                </p:cNvSpPr>
                <p:nvPr/>
              </p:nvSpPr>
              <p:spPr bwMode="auto">
                <a:xfrm>
                  <a:off x="2325" y="1614"/>
                  <a:ext cx="503" cy="336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lang="en-US" altLang="zh-CN" sz="2400">
                      <a:latin typeface="Calibri" panose="020F0502020204030204" pitchFamily="34" charset="0"/>
                    </a:rPr>
                    <a:t>1</a:t>
                  </a:r>
                  <a:endParaRPr lang="zh-CN" altLang="zh-CN" sz="2400"/>
                </a:p>
              </p:txBody>
            </p:sp>
          </p:grpSp>
          <p:grpSp>
            <p:nvGrpSpPr>
              <p:cNvPr id="50182" name="Group 51"/>
              <p:cNvGrpSpPr>
                <a:grpSpLocks/>
              </p:cNvGrpSpPr>
              <p:nvPr/>
            </p:nvGrpSpPr>
            <p:grpSpPr bwMode="auto">
              <a:xfrm>
                <a:off x="2004" y="2478"/>
                <a:ext cx="885" cy="870"/>
                <a:chOff x="2100" y="2478"/>
                <a:chExt cx="885" cy="870"/>
              </a:xfrm>
            </p:grpSpPr>
            <p:sp>
              <p:nvSpPr>
                <p:cNvPr id="50219" name="Oval 52"/>
                <p:cNvSpPr>
                  <a:spLocks noChangeArrowheads="1"/>
                </p:cNvSpPr>
                <p:nvPr/>
              </p:nvSpPr>
              <p:spPr bwMode="auto">
                <a:xfrm>
                  <a:off x="2100" y="2478"/>
                  <a:ext cx="885" cy="870"/>
                </a:xfrm>
                <a:prstGeom prst="ellipse">
                  <a:avLst/>
                </a:prstGeom>
                <a:solidFill>
                  <a:srgbClr val="FFFFFF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2400"/>
                </a:p>
              </p:txBody>
            </p:sp>
            <p:sp>
              <p:nvSpPr>
                <p:cNvPr id="50220" name="Text Box 53"/>
                <p:cNvSpPr txBox="1">
                  <a:spLocks noChangeArrowheads="1"/>
                </p:cNvSpPr>
                <p:nvPr/>
              </p:nvSpPr>
              <p:spPr bwMode="auto">
                <a:xfrm>
                  <a:off x="2293" y="2685"/>
                  <a:ext cx="503" cy="47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lang="en-US" altLang="zh-CN" sz="2400">
                      <a:latin typeface="Calibri" panose="020F0502020204030204" pitchFamily="34" charset="0"/>
                    </a:rPr>
                    <a:t>2</a:t>
                  </a:r>
                  <a:endParaRPr lang="zh-CN" altLang="zh-CN" sz="2400"/>
                </a:p>
              </p:txBody>
            </p:sp>
          </p:grpSp>
          <p:grpSp>
            <p:nvGrpSpPr>
              <p:cNvPr id="50183" name="Group 54"/>
              <p:cNvGrpSpPr>
                <a:grpSpLocks/>
              </p:cNvGrpSpPr>
              <p:nvPr/>
            </p:nvGrpSpPr>
            <p:grpSpPr bwMode="auto">
              <a:xfrm>
                <a:off x="3663" y="2685"/>
                <a:ext cx="885" cy="870"/>
                <a:chOff x="2100" y="2478"/>
                <a:chExt cx="885" cy="870"/>
              </a:xfrm>
            </p:grpSpPr>
            <p:sp>
              <p:nvSpPr>
                <p:cNvPr id="50217" name="Oval 55"/>
                <p:cNvSpPr>
                  <a:spLocks noChangeArrowheads="1"/>
                </p:cNvSpPr>
                <p:nvPr/>
              </p:nvSpPr>
              <p:spPr bwMode="auto">
                <a:xfrm>
                  <a:off x="2100" y="2478"/>
                  <a:ext cx="885" cy="870"/>
                </a:xfrm>
                <a:prstGeom prst="ellipse">
                  <a:avLst/>
                </a:prstGeom>
                <a:solidFill>
                  <a:srgbClr val="FFFFFF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2400"/>
                </a:p>
              </p:txBody>
            </p:sp>
            <p:sp>
              <p:nvSpPr>
                <p:cNvPr id="50218" name="Text Box 56"/>
                <p:cNvSpPr txBox="1">
                  <a:spLocks noChangeArrowheads="1"/>
                </p:cNvSpPr>
                <p:nvPr/>
              </p:nvSpPr>
              <p:spPr bwMode="auto">
                <a:xfrm>
                  <a:off x="2293" y="2685"/>
                  <a:ext cx="503" cy="47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lang="en-US" altLang="zh-CN" sz="2400">
                      <a:latin typeface="Calibri" panose="020F0502020204030204" pitchFamily="34" charset="0"/>
                    </a:rPr>
                    <a:t>3</a:t>
                  </a:r>
                  <a:endParaRPr lang="zh-CN" altLang="zh-CN" sz="2400"/>
                </a:p>
              </p:txBody>
            </p:sp>
          </p:grpSp>
          <p:grpSp>
            <p:nvGrpSpPr>
              <p:cNvPr id="50184" name="Group 57"/>
              <p:cNvGrpSpPr>
                <a:grpSpLocks/>
              </p:cNvGrpSpPr>
              <p:nvPr/>
            </p:nvGrpSpPr>
            <p:grpSpPr bwMode="auto">
              <a:xfrm>
                <a:off x="3663" y="3981"/>
                <a:ext cx="885" cy="870"/>
                <a:chOff x="2100" y="2478"/>
                <a:chExt cx="885" cy="870"/>
              </a:xfrm>
            </p:grpSpPr>
            <p:sp>
              <p:nvSpPr>
                <p:cNvPr id="50215" name="Oval 58"/>
                <p:cNvSpPr>
                  <a:spLocks noChangeArrowheads="1"/>
                </p:cNvSpPr>
                <p:nvPr/>
              </p:nvSpPr>
              <p:spPr bwMode="auto">
                <a:xfrm>
                  <a:off x="2100" y="2478"/>
                  <a:ext cx="885" cy="870"/>
                </a:xfrm>
                <a:prstGeom prst="ellipse">
                  <a:avLst/>
                </a:prstGeom>
                <a:solidFill>
                  <a:srgbClr val="FFFFFF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2400"/>
                </a:p>
              </p:txBody>
            </p:sp>
            <p:sp>
              <p:nvSpPr>
                <p:cNvPr id="50216" name="Text Box 59"/>
                <p:cNvSpPr txBox="1">
                  <a:spLocks noChangeArrowheads="1"/>
                </p:cNvSpPr>
                <p:nvPr/>
              </p:nvSpPr>
              <p:spPr bwMode="auto">
                <a:xfrm>
                  <a:off x="2293" y="2685"/>
                  <a:ext cx="503" cy="47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lang="en-US" altLang="zh-CN" sz="2400">
                      <a:latin typeface="Calibri" panose="020F0502020204030204" pitchFamily="34" charset="0"/>
                    </a:rPr>
                    <a:t>4</a:t>
                  </a:r>
                  <a:endParaRPr lang="zh-CN" altLang="zh-CN" sz="2400"/>
                </a:p>
              </p:txBody>
            </p:sp>
          </p:grpSp>
          <p:grpSp>
            <p:nvGrpSpPr>
              <p:cNvPr id="50185" name="Group 60"/>
              <p:cNvGrpSpPr>
                <a:grpSpLocks/>
              </p:cNvGrpSpPr>
              <p:nvPr/>
            </p:nvGrpSpPr>
            <p:grpSpPr bwMode="auto">
              <a:xfrm>
                <a:off x="2197" y="5175"/>
                <a:ext cx="885" cy="870"/>
                <a:chOff x="2100" y="2478"/>
                <a:chExt cx="885" cy="870"/>
              </a:xfrm>
            </p:grpSpPr>
            <p:sp>
              <p:nvSpPr>
                <p:cNvPr id="50213" name="Oval 61"/>
                <p:cNvSpPr>
                  <a:spLocks noChangeArrowheads="1"/>
                </p:cNvSpPr>
                <p:nvPr/>
              </p:nvSpPr>
              <p:spPr bwMode="auto">
                <a:xfrm>
                  <a:off x="2100" y="2478"/>
                  <a:ext cx="885" cy="870"/>
                </a:xfrm>
                <a:prstGeom prst="ellipse">
                  <a:avLst/>
                </a:prstGeom>
                <a:solidFill>
                  <a:srgbClr val="FFFFFF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2400"/>
                </a:p>
              </p:txBody>
            </p:sp>
            <p:sp>
              <p:nvSpPr>
                <p:cNvPr id="50214" name="Text Box 62"/>
                <p:cNvSpPr txBox="1">
                  <a:spLocks noChangeArrowheads="1"/>
                </p:cNvSpPr>
                <p:nvPr/>
              </p:nvSpPr>
              <p:spPr bwMode="auto">
                <a:xfrm>
                  <a:off x="2293" y="2685"/>
                  <a:ext cx="503" cy="47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lang="en-US" altLang="zh-CN" sz="2400">
                      <a:latin typeface="Calibri" panose="020F0502020204030204" pitchFamily="34" charset="0"/>
                    </a:rPr>
                    <a:t>6</a:t>
                  </a:r>
                  <a:endParaRPr lang="zh-CN" altLang="zh-CN" sz="2400"/>
                </a:p>
              </p:txBody>
            </p:sp>
          </p:grpSp>
          <p:grpSp>
            <p:nvGrpSpPr>
              <p:cNvPr id="50186" name="Group 63"/>
              <p:cNvGrpSpPr>
                <a:grpSpLocks/>
              </p:cNvGrpSpPr>
              <p:nvPr/>
            </p:nvGrpSpPr>
            <p:grpSpPr bwMode="auto">
              <a:xfrm>
                <a:off x="3759" y="5175"/>
                <a:ext cx="885" cy="870"/>
                <a:chOff x="2100" y="2478"/>
                <a:chExt cx="885" cy="870"/>
              </a:xfrm>
            </p:grpSpPr>
            <p:sp>
              <p:nvSpPr>
                <p:cNvPr id="50211" name="Oval 64"/>
                <p:cNvSpPr>
                  <a:spLocks noChangeArrowheads="1"/>
                </p:cNvSpPr>
                <p:nvPr/>
              </p:nvSpPr>
              <p:spPr bwMode="auto">
                <a:xfrm>
                  <a:off x="2100" y="2478"/>
                  <a:ext cx="885" cy="870"/>
                </a:xfrm>
                <a:prstGeom prst="ellipse">
                  <a:avLst/>
                </a:prstGeom>
                <a:solidFill>
                  <a:srgbClr val="FFFFFF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2400"/>
                </a:p>
              </p:txBody>
            </p:sp>
            <p:sp>
              <p:nvSpPr>
                <p:cNvPr id="50212" name="Text Box 65"/>
                <p:cNvSpPr txBox="1">
                  <a:spLocks noChangeArrowheads="1"/>
                </p:cNvSpPr>
                <p:nvPr/>
              </p:nvSpPr>
              <p:spPr bwMode="auto">
                <a:xfrm>
                  <a:off x="2293" y="2685"/>
                  <a:ext cx="503" cy="47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lang="en-US" altLang="zh-CN" sz="2400">
                      <a:latin typeface="Calibri" panose="020F0502020204030204" pitchFamily="34" charset="0"/>
                    </a:rPr>
                    <a:t>5</a:t>
                  </a:r>
                  <a:endParaRPr lang="zh-CN" altLang="zh-CN" sz="2400"/>
                </a:p>
              </p:txBody>
            </p:sp>
          </p:grpSp>
          <p:grpSp>
            <p:nvGrpSpPr>
              <p:cNvPr id="50187" name="Group 66"/>
              <p:cNvGrpSpPr>
                <a:grpSpLocks/>
              </p:cNvGrpSpPr>
              <p:nvPr/>
            </p:nvGrpSpPr>
            <p:grpSpPr bwMode="auto">
              <a:xfrm>
                <a:off x="3759" y="6558"/>
                <a:ext cx="885" cy="870"/>
                <a:chOff x="2100" y="2478"/>
                <a:chExt cx="885" cy="870"/>
              </a:xfrm>
            </p:grpSpPr>
            <p:sp>
              <p:nvSpPr>
                <p:cNvPr id="50209" name="Oval 67"/>
                <p:cNvSpPr>
                  <a:spLocks noChangeArrowheads="1"/>
                </p:cNvSpPr>
                <p:nvPr/>
              </p:nvSpPr>
              <p:spPr bwMode="auto">
                <a:xfrm>
                  <a:off x="2100" y="2478"/>
                  <a:ext cx="885" cy="870"/>
                </a:xfrm>
                <a:prstGeom prst="ellipse">
                  <a:avLst/>
                </a:prstGeom>
                <a:solidFill>
                  <a:srgbClr val="FFFFFF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2400"/>
                </a:p>
              </p:txBody>
            </p:sp>
            <p:sp>
              <p:nvSpPr>
                <p:cNvPr id="50210" name="Text Box 68"/>
                <p:cNvSpPr txBox="1">
                  <a:spLocks noChangeArrowheads="1"/>
                </p:cNvSpPr>
                <p:nvPr/>
              </p:nvSpPr>
              <p:spPr bwMode="auto">
                <a:xfrm>
                  <a:off x="2293" y="2685"/>
                  <a:ext cx="503" cy="47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lang="en-US" altLang="zh-CN" sz="2400">
                      <a:latin typeface="Calibri" panose="020F0502020204030204" pitchFamily="34" charset="0"/>
                    </a:rPr>
                    <a:t>7</a:t>
                  </a:r>
                  <a:endParaRPr lang="zh-CN" altLang="zh-CN" sz="2400"/>
                </a:p>
              </p:txBody>
            </p:sp>
          </p:grpSp>
          <p:grpSp>
            <p:nvGrpSpPr>
              <p:cNvPr id="50188" name="Group 69"/>
              <p:cNvGrpSpPr>
                <a:grpSpLocks/>
              </p:cNvGrpSpPr>
              <p:nvPr/>
            </p:nvGrpSpPr>
            <p:grpSpPr bwMode="auto">
              <a:xfrm>
                <a:off x="3855" y="7950"/>
                <a:ext cx="885" cy="870"/>
                <a:chOff x="2100" y="2478"/>
                <a:chExt cx="885" cy="870"/>
              </a:xfrm>
            </p:grpSpPr>
            <p:sp>
              <p:nvSpPr>
                <p:cNvPr id="50207" name="Oval 70"/>
                <p:cNvSpPr>
                  <a:spLocks noChangeArrowheads="1"/>
                </p:cNvSpPr>
                <p:nvPr/>
              </p:nvSpPr>
              <p:spPr bwMode="auto">
                <a:xfrm>
                  <a:off x="2100" y="2478"/>
                  <a:ext cx="885" cy="870"/>
                </a:xfrm>
                <a:prstGeom prst="ellipse">
                  <a:avLst/>
                </a:prstGeom>
                <a:solidFill>
                  <a:srgbClr val="FFFFFF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2400"/>
                </a:p>
              </p:txBody>
            </p:sp>
            <p:sp>
              <p:nvSpPr>
                <p:cNvPr id="50208" name="Text Box 71"/>
                <p:cNvSpPr txBox="1">
                  <a:spLocks noChangeArrowheads="1"/>
                </p:cNvSpPr>
                <p:nvPr/>
              </p:nvSpPr>
              <p:spPr bwMode="auto">
                <a:xfrm>
                  <a:off x="2293" y="2685"/>
                  <a:ext cx="503" cy="47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lang="en-US" altLang="zh-CN" sz="2400">
                      <a:latin typeface="Calibri" panose="020F0502020204030204" pitchFamily="34" charset="0"/>
                    </a:rPr>
                    <a:t>8</a:t>
                  </a:r>
                  <a:endParaRPr lang="zh-CN" altLang="zh-CN" sz="2400"/>
                </a:p>
              </p:txBody>
            </p:sp>
          </p:grpSp>
          <p:grpSp>
            <p:nvGrpSpPr>
              <p:cNvPr id="50189" name="Group 72"/>
              <p:cNvGrpSpPr>
                <a:grpSpLocks/>
              </p:cNvGrpSpPr>
              <p:nvPr/>
            </p:nvGrpSpPr>
            <p:grpSpPr bwMode="auto">
              <a:xfrm>
                <a:off x="3855" y="9288"/>
                <a:ext cx="885" cy="870"/>
                <a:chOff x="2100" y="2478"/>
                <a:chExt cx="885" cy="870"/>
              </a:xfrm>
            </p:grpSpPr>
            <p:sp>
              <p:nvSpPr>
                <p:cNvPr id="50205" name="Oval 73"/>
                <p:cNvSpPr>
                  <a:spLocks noChangeArrowheads="1"/>
                </p:cNvSpPr>
                <p:nvPr/>
              </p:nvSpPr>
              <p:spPr bwMode="auto">
                <a:xfrm>
                  <a:off x="2100" y="2478"/>
                  <a:ext cx="885" cy="870"/>
                </a:xfrm>
                <a:prstGeom prst="ellipse">
                  <a:avLst/>
                </a:prstGeom>
                <a:solidFill>
                  <a:srgbClr val="FFFFFF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2400"/>
                </a:p>
              </p:txBody>
            </p:sp>
            <p:sp>
              <p:nvSpPr>
                <p:cNvPr id="50206" name="Text Box 74"/>
                <p:cNvSpPr txBox="1">
                  <a:spLocks noChangeArrowheads="1"/>
                </p:cNvSpPr>
                <p:nvPr/>
              </p:nvSpPr>
              <p:spPr bwMode="auto">
                <a:xfrm>
                  <a:off x="2293" y="2685"/>
                  <a:ext cx="503" cy="47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lang="en-US" altLang="zh-CN" sz="2400">
                      <a:latin typeface="Calibri" panose="020F0502020204030204" pitchFamily="34" charset="0"/>
                    </a:rPr>
                    <a:t>9</a:t>
                  </a:r>
                  <a:endParaRPr lang="zh-CN" altLang="zh-CN" sz="2400"/>
                </a:p>
              </p:txBody>
            </p:sp>
          </p:grpSp>
          <p:cxnSp>
            <p:nvCxnSpPr>
              <p:cNvPr id="50190" name="AutoShape 75"/>
              <p:cNvCxnSpPr>
                <a:cxnSpLocks noChangeShapeType="1"/>
              </p:cNvCxnSpPr>
              <p:nvPr/>
            </p:nvCxnSpPr>
            <p:spPr bwMode="auto">
              <a:xfrm>
                <a:off x="2390" y="2085"/>
                <a:ext cx="0" cy="393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50191" name="AutoShape 76"/>
              <p:cNvCxnSpPr>
                <a:cxnSpLocks noChangeShapeType="1"/>
              </p:cNvCxnSpPr>
              <p:nvPr/>
            </p:nvCxnSpPr>
            <p:spPr bwMode="auto">
              <a:xfrm>
                <a:off x="2784" y="1912"/>
                <a:ext cx="1072" cy="848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50192" name="AutoShape 77"/>
              <p:cNvCxnSpPr>
                <a:cxnSpLocks noChangeShapeType="1"/>
              </p:cNvCxnSpPr>
              <p:nvPr/>
            </p:nvCxnSpPr>
            <p:spPr bwMode="auto">
              <a:xfrm>
                <a:off x="2889" y="3015"/>
                <a:ext cx="774" cy="45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50193" name="AutoShape 78"/>
              <p:cNvCxnSpPr>
                <a:cxnSpLocks noChangeShapeType="1"/>
              </p:cNvCxnSpPr>
              <p:nvPr/>
            </p:nvCxnSpPr>
            <p:spPr bwMode="auto">
              <a:xfrm>
                <a:off x="4074" y="3555"/>
                <a:ext cx="0" cy="426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50194" name="AutoShape 79"/>
              <p:cNvCxnSpPr>
                <a:cxnSpLocks noChangeShapeType="1"/>
              </p:cNvCxnSpPr>
              <p:nvPr/>
            </p:nvCxnSpPr>
            <p:spPr bwMode="auto">
              <a:xfrm flipH="1">
                <a:off x="2784" y="4659"/>
                <a:ext cx="971" cy="516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50195" name="AutoShape 80"/>
              <p:cNvCxnSpPr>
                <a:cxnSpLocks noChangeShapeType="1"/>
              </p:cNvCxnSpPr>
              <p:nvPr/>
            </p:nvCxnSpPr>
            <p:spPr bwMode="auto">
              <a:xfrm>
                <a:off x="4149" y="4851"/>
                <a:ext cx="0" cy="324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50196" name="AutoShape 81"/>
              <p:cNvCxnSpPr>
                <a:cxnSpLocks noChangeShapeType="1"/>
              </p:cNvCxnSpPr>
              <p:nvPr/>
            </p:nvCxnSpPr>
            <p:spPr bwMode="auto">
              <a:xfrm>
                <a:off x="4149" y="6045"/>
                <a:ext cx="0" cy="513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50197" name="AutoShape 82"/>
              <p:cNvCxnSpPr>
                <a:cxnSpLocks noChangeShapeType="1"/>
              </p:cNvCxnSpPr>
              <p:nvPr/>
            </p:nvCxnSpPr>
            <p:spPr bwMode="auto">
              <a:xfrm>
                <a:off x="2889" y="5955"/>
                <a:ext cx="967" cy="810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50198" name="AutoShape 83"/>
              <p:cNvCxnSpPr>
                <a:cxnSpLocks noChangeShapeType="1"/>
              </p:cNvCxnSpPr>
              <p:nvPr/>
            </p:nvCxnSpPr>
            <p:spPr bwMode="auto">
              <a:xfrm>
                <a:off x="4245" y="7428"/>
                <a:ext cx="0" cy="522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50199" name="AutoShape 84"/>
              <p:cNvCxnSpPr>
                <a:cxnSpLocks noChangeShapeType="1"/>
              </p:cNvCxnSpPr>
              <p:nvPr/>
            </p:nvCxnSpPr>
            <p:spPr bwMode="auto">
              <a:xfrm>
                <a:off x="4245" y="8820"/>
                <a:ext cx="0" cy="468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50200" name="AutoShape 85"/>
              <p:cNvCxnSpPr>
                <a:cxnSpLocks noChangeShapeType="1"/>
              </p:cNvCxnSpPr>
              <p:nvPr/>
            </p:nvCxnSpPr>
            <p:spPr bwMode="auto">
              <a:xfrm flipV="1">
                <a:off x="4899" y="4455"/>
                <a:ext cx="0" cy="2490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50201" name="AutoShape 86"/>
              <p:cNvCxnSpPr>
                <a:cxnSpLocks noChangeShapeType="1"/>
              </p:cNvCxnSpPr>
              <p:nvPr/>
            </p:nvCxnSpPr>
            <p:spPr bwMode="auto">
              <a:xfrm flipH="1">
                <a:off x="4548" y="4455"/>
                <a:ext cx="351" cy="0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50202" name="AutoShape 87"/>
              <p:cNvCxnSpPr>
                <a:cxnSpLocks noChangeShapeType="1"/>
              </p:cNvCxnSpPr>
              <p:nvPr/>
            </p:nvCxnSpPr>
            <p:spPr bwMode="auto">
              <a:xfrm flipV="1">
                <a:off x="4740" y="9690"/>
                <a:ext cx="600" cy="30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50203" name="AutoShape 88"/>
              <p:cNvCxnSpPr>
                <a:cxnSpLocks noChangeShapeType="1"/>
              </p:cNvCxnSpPr>
              <p:nvPr/>
            </p:nvCxnSpPr>
            <p:spPr bwMode="auto">
              <a:xfrm flipH="1" flipV="1">
                <a:off x="5229" y="3060"/>
                <a:ext cx="15" cy="6630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50204" name="AutoShape 89"/>
              <p:cNvCxnSpPr>
                <a:cxnSpLocks noChangeShapeType="1"/>
              </p:cNvCxnSpPr>
              <p:nvPr/>
            </p:nvCxnSpPr>
            <p:spPr bwMode="auto">
              <a:xfrm flipH="1">
                <a:off x="4548" y="3096"/>
                <a:ext cx="681" cy="0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467600" cy="533400"/>
          </a:xfrm>
        </p:spPr>
        <p:txBody>
          <a:bodyPr/>
          <a:lstStyle/>
          <a:p>
            <a:pPr eaLnBrk="1" hangingPunct="1"/>
            <a:r>
              <a:rPr lang="en-US" altLang="zh-CN" smtClean="0"/>
              <a:t>Experiments</a:t>
            </a:r>
          </a:p>
        </p:txBody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685800"/>
            <a:ext cx="8229600" cy="53340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zh-CN" sz="2800" smtClean="0"/>
              <a:t>1. Lexical Analyzer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2800" smtClean="0"/>
              <a:t>Define the set of Regular Expressions of  the words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2800" smtClean="0"/>
              <a:t>Construct the NFAs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2800" smtClean="0"/>
              <a:t>Merge the NFAs into a single NFA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2800" smtClean="0"/>
              <a:t>Convert the NFA into a DFA with minimum states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2800" smtClean="0"/>
              <a:t>Write the lexical analyzer according to the DFA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2800" smtClean="0"/>
              <a:t>Verify the program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800" smtClean="0"/>
              <a:t>Input file: a short source program with the sorts of the  words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800" smtClean="0"/>
              <a:t>Output file: the token sequence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467600" cy="533400"/>
          </a:xfrm>
        </p:spPr>
        <p:txBody>
          <a:bodyPr/>
          <a:lstStyle/>
          <a:p>
            <a:pPr eaLnBrk="1" hangingPunct="1"/>
            <a:r>
              <a:rPr lang="en-US" altLang="zh-CN" smtClean="0"/>
              <a:t>Review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685800"/>
            <a:ext cx="8229600" cy="53340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altLang="zh-CN" smtClean="0"/>
              <a:t>5.Form of examination</a:t>
            </a:r>
          </a:p>
          <a:p>
            <a:pPr eaLnBrk="1" hangingPunct="1"/>
            <a:r>
              <a:rPr lang="en-US" altLang="zh-CN" smtClean="0"/>
              <a:t>Closed (Cannot refer to any other materials)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467600" cy="533400"/>
          </a:xfrm>
        </p:spPr>
        <p:txBody>
          <a:bodyPr/>
          <a:lstStyle/>
          <a:p>
            <a:pPr eaLnBrk="1" hangingPunct="1"/>
            <a:r>
              <a:rPr lang="en-US" altLang="zh-CN" smtClean="0"/>
              <a:t>Experiments</a:t>
            </a:r>
          </a:p>
        </p:txBody>
      </p:sp>
      <p:sp>
        <p:nvSpPr>
          <p:cNvPr id="522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685800"/>
            <a:ext cx="8229600" cy="53340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zh-CN" sz="2800" smtClean="0"/>
              <a:t>2. Syntax Analyzer (Parser)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2800" smtClean="0"/>
              <a:t>Define the Context-free Grammar of the sentences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2800" smtClean="0"/>
              <a:t>Construct the LL(1) Parsing Table/LR(1) Parsing Table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2800" smtClean="0"/>
              <a:t>Write the monitor program which uses the LL(1) Parsing Table/LR(1) Parsing Table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2800" smtClean="0"/>
              <a:t>Verify the program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800" smtClean="0"/>
              <a:t>Input file: the token sequence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800" smtClean="0"/>
              <a:t>Output file: the derivation sequence/reduction sequence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467600" cy="533400"/>
          </a:xfrm>
        </p:spPr>
        <p:txBody>
          <a:bodyPr/>
          <a:lstStyle/>
          <a:p>
            <a:pPr eaLnBrk="1" hangingPunct="1"/>
            <a:r>
              <a:rPr lang="en-US" altLang="zh-CN" smtClean="0"/>
              <a:t>Experiments</a:t>
            </a:r>
          </a:p>
        </p:txBody>
      </p:sp>
      <p:sp>
        <p:nvSpPr>
          <p:cNvPr id="532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685800"/>
            <a:ext cx="8229600" cy="53340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zh-CN" sz="2800" smtClean="0"/>
              <a:t>3. Experiment Report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2800" smtClean="0"/>
              <a:t>Topic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2800" smtClean="0"/>
              <a:t>Motivation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2800" smtClean="0"/>
              <a:t>Requirements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2800" smtClean="0"/>
              <a:t>Environments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2800" smtClean="0"/>
              <a:t>Ideas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2800" smtClean="0"/>
              <a:t>Design of Data Structure &amp; Algorithms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2800" smtClean="0"/>
              <a:t>Run results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2800" smtClean="0"/>
              <a:t>Main Occurred Problems &amp; Solutions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2800" smtClean="0"/>
              <a:t>Feelings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2800" smtClean="0"/>
              <a:t>….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467600" cy="533400"/>
          </a:xfrm>
        </p:spPr>
        <p:txBody>
          <a:bodyPr/>
          <a:lstStyle/>
          <a:p>
            <a:pPr eaLnBrk="1" hangingPunct="1"/>
            <a:r>
              <a:rPr lang="en-US" altLang="zh-CN" smtClean="0"/>
              <a:t>Review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685800"/>
            <a:ext cx="8229600" cy="53340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zh-CN" sz="2800" smtClean="0"/>
              <a:t>6.Important knowledge points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2800" smtClean="0"/>
              <a:t>Chapter 2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800" smtClean="0"/>
              <a:t>Chomsky Grammar and related Automation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800" smtClean="0">
                <a:solidFill>
                  <a:srgbClr val="CC3300"/>
                </a:solidFill>
              </a:rPr>
              <a:t>Construct a context-free grammar without </a:t>
            </a:r>
            <a:r>
              <a:rPr lang="en-US" altLang="zh-CN" sz="2800" smtClean="0">
                <a:solidFill>
                  <a:srgbClr val="CC3300"/>
                </a:solidFill>
                <a:sym typeface="Symbol" panose="05050102010706020507" pitchFamily="18" charset="2"/>
              </a:rPr>
              <a:t>-production from a language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zh-CN" sz="2800" smtClean="0">
                <a:solidFill>
                  <a:srgbClr val="CC3300"/>
                </a:solidFill>
                <a:sym typeface="Symbol" panose="05050102010706020507" pitchFamily="18" charset="2"/>
              </a:rPr>
              <a:t>All strings of a’s and b’s with an even number of a’s and an odd number of b’s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zh-CN" sz="2800" smtClean="0">
                <a:solidFill>
                  <a:srgbClr val="CC3300"/>
                </a:solidFill>
                <a:sym typeface="Symbol" panose="05050102010706020507" pitchFamily="18" charset="2"/>
              </a:rPr>
              <a:t>Strings of a’s and b’s w9ith an equal number of a’s and b’s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zh-CN" sz="2800" smtClean="0">
                <a:solidFill>
                  <a:srgbClr val="CC3300"/>
                </a:solidFill>
                <a:sym typeface="Symbol" panose="05050102010706020507" pitchFamily="18" charset="2"/>
              </a:rPr>
              <a:t>Embedded grammar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zh-CN" sz="2800" smtClean="0">
                <a:solidFill>
                  <a:srgbClr val="CC3300"/>
                </a:solidFill>
                <a:sym typeface="Symbol" panose="05050102010706020507" pitchFamily="18" charset="2"/>
              </a:rPr>
              <a:t>Combination of regular grammar and embedded grammar</a:t>
            </a:r>
          </a:p>
          <a:p>
            <a:pPr lvl="1" eaLnBrk="1" hangingPunct="1">
              <a:lnSpc>
                <a:spcPct val="90000"/>
              </a:lnSpc>
            </a:pPr>
            <a:endParaRPr lang="en-US" altLang="zh-CN" sz="2800" smtClean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矩形 1"/>
          <p:cNvSpPr>
            <a:spLocks noChangeArrowheads="1"/>
          </p:cNvSpPr>
          <p:nvPr/>
        </p:nvSpPr>
        <p:spPr bwMode="auto">
          <a:xfrm>
            <a:off x="500063" y="571500"/>
            <a:ext cx="7858125" cy="157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/>
              <a:t>Please construct context-free grammars with </a:t>
            </a:r>
            <a:r>
              <a:rPr lang="en-US" altLang="zh-CN" sz="2400">
                <a:sym typeface="Symbol" panose="05050102010706020507" pitchFamily="18" charset="2"/>
              </a:rPr>
              <a:t>-free production </a:t>
            </a:r>
            <a:r>
              <a:rPr lang="en-US" altLang="zh-CN" sz="2400"/>
              <a:t>for the following language.</a:t>
            </a:r>
            <a:endParaRPr lang="zh-CN" altLang="en-US" sz="2400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/>
              <a:t>L={</a:t>
            </a:r>
            <a:r>
              <a:rPr lang="en-US" altLang="zh-CN" sz="2400">
                <a:sym typeface="Symbol" panose="05050102010706020507" pitchFamily="18" charset="2"/>
              </a:rPr>
              <a:t></a:t>
            </a:r>
            <a:r>
              <a:rPr lang="en-US" altLang="zh-CN" sz="2400"/>
              <a:t>| </a:t>
            </a:r>
            <a:r>
              <a:rPr lang="en-US" altLang="zh-CN" sz="2400">
                <a:sym typeface="Symbol" panose="05050102010706020507" pitchFamily="18" charset="2"/>
              </a:rPr>
              <a:t></a:t>
            </a:r>
            <a:r>
              <a:rPr lang="en-US" altLang="zh-CN" sz="2400"/>
              <a:t>(a,b,c,d)* and the numbers of a’s and b’s and d’s occurred in </a:t>
            </a:r>
            <a:r>
              <a:rPr lang="en-US" altLang="zh-CN" sz="2400">
                <a:sym typeface="Symbol" panose="05050102010706020507" pitchFamily="18" charset="2"/>
              </a:rPr>
              <a:t></a:t>
            </a:r>
            <a:r>
              <a:rPr lang="en-US" altLang="zh-CN" sz="2400"/>
              <a:t> are </a:t>
            </a:r>
            <a:r>
              <a:rPr lang="en-US" altLang="zh-CN" sz="2400" b="1"/>
              <a:t>odd</a:t>
            </a:r>
            <a:r>
              <a:rPr lang="en-US" altLang="zh-CN" sz="2400"/>
              <a:t>, and </a:t>
            </a:r>
            <a:r>
              <a:rPr lang="en-US" altLang="zh-CN" sz="2400">
                <a:sym typeface="Symbol" panose="05050102010706020507" pitchFamily="18" charset="2"/>
              </a:rPr>
              <a:t></a:t>
            </a:r>
            <a:r>
              <a:rPr lang="en-US" altLang="zh-CN" sz="2400"/>
              <a:t> </a:t>
            </a:r>
            <a:r>
              <a:rPr lang="en-US" altLang="zh-CN" sz="2400" b="1"/>
              <a:t>starts with a , ends with b</a:t>
            </a:r>
            <a:r>
              <a:rPr lang="en-US" altLang="zh-CN" sz="2400"/>
              <a:t>}</a:t>
            </a:r>
            <a:endParaRPr lang="zh-CN" altLang="en-US" sz="24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453563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467600" cy="533400"/>
          </a:xfrm>
        </p:spPr>
        <p:txBody>
          <a:bodyPr/>
          <a:lstStyle/>
          <a:p>
            <a:pPr eaLnBrk="1" hangingPunct="1"/>
            <a:r>
              <a:rPr lang="en-US" altLang="zh-CN" smtClean="0"/>
              <a:t>Review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685800"/>
            <a:ext cx="8229600" cy="53340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zh-CN" sz="2800" smtClean="0"/>
              <a:t>6.Important knowledge points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2800" smtClean="0"/>
              <a:t>Chapter 3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800" smtClean="0"/>
              <a:t>Conversion from NFA to DFA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zh-CN" sz="2800" smtClean="0"/>
              <a:t>Subset Method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800" smtClean="0"/>
              <a:t>Minimizing of DFA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zh-CN" sz="2800" smtClean="0"/>
              <a:t>Top-down partition of equivalent class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800" smtClean="0"/>
              <a:t>Conversion from Regular expression to NFA and inverse conversion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800" smtClean="0"/>
              <a:t>Conversion from Regular Grammar to NFA and inverse conversion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800" smtClean="0">
                <a:solidFill>
                  <a:srgbClr val="CC3300"/>
                </a:solidFill>
              </a:rPr>
              <a:t>Construct a minimum-state DFA for a regular expression</a:t>
            </a:r>
          </a:p>
          <a:p>
            <a:pPr lvl="1" eaLnBrk="1" hangingPunct="1">
              <a:lnSpc>
                <a:spcPct val="90000"/>
              </a:lnSpc>
            </a:pPr>
            <a:endParaRPr lang="en-US" altLang="zh-CN" sz="2800" smtClean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默认设计模板">
  <a:themeElements>
    <a:clrScheme name="默认设计模板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默认设计模板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charset="0"/>
            <a:ea typeface="宋体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271250</TotalTime>
  <Words>1305</Words>
  <Application>Microsoft Office PowerPoint</Application>
  <PresentationFormat>全屏显示(4:3)</PresentationFormat>
  <Paragraphs>265</Paragraphs>
  <Slides>51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51</vt:i4>
      </vt:variant>
    </vt:vector>
  </HeadingPairs>
  <TitlesOfParts>
    <vt:vector size="56" baseType="lpstr">
      <vt:lpstr>宋体</vt:lpstr>
      <vt:lpstr>Calibri</vt:lpstr>
      <vt:lpstr>Symbol</vt:lpstr>
      <vt:lpstr>Times New Roman</vt:lpstr>
      <vt:lpstr>默认设计模板</vt:lpstr>
      <vt:lpstr>Review</vt:lpstr>
      <vt:lpstr>Review</vt:lpstr>
      <vt:lpstr>Review</vt:lpstr>
      <vt:lpstr>Review</vt:lpstr>
      <vt:lpstr>Review</vt:lpstr>
      <vt:lpstr>Review</vt:lpstr>
      <vt:lpstr>PowerPoint 演示文稿</vt:lpstr>
      <vt:lpstr>PowerPoint 演示文稿</vt:lpstr>
      <vt:lpstr>Review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Review</vt:lpstr>
      <vt:lpstr>PowerPoint 演示文稿</vt:lpstr>
      <vt:lpstr>PowerPoint 演示文稿</vt:lpstr>
      <vt:lpstr>PowerPoint 演示文稿</vt:lpstr>
      <vt:lpstr>Review</vt:lpstr>
      <vt:lpstr>Review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Review</vt:lpstr>
      <vt:lpstr>PowerPoint 演示文稿</vt:lpstr>
      <vt:lpstr>PowerPoint 演示文稿</vt:lpstr>
      <vt:lpstr>Review</vt:lpstr>
      <vt:lpstr>Review</vt:lpstr>
      <vt:lpstr>PowerPoint 演示文稿</vt:lpstr>
      <vt:lpstr>PowerPoint 演示文稿</vt:lpstr>
      <vt:lpstr>Review</vt:lpstr>
      <vt:lpstr>PowerPoint 演示文稿</vt:lpstr>
      <vt:lpstr>PowerPoint 演示文稿</vt:lpstr>
      <vt:lpstr>Review</vt:lpstr>
      <vt:lpstr>PowerPoint 演示文稿</vt:lpstr>
      <vt:lpstr>PowerPoint 演示文稿</vt:lpstr>
      <vt:lpstr>PowerPoint 演示文稿</vt:lpstr>
      <vt:lpstr>PowerPoint 演示文稿</vt:lpstr>
      <vt:lpstr>Review</vt:lpstr>
      <vt:lpstr>PowerPoint 演示文稿</vt:lpstr>
      <vt:lpstr>Experiments</vt:lpstr>
      <vt:lpstr>Experiments</vt:lpstr>
      <vt:lpstr>Experiments</vt:lpstr>
    </vt:vector>
  </TitlesOfParts>
  <Company>dndx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3   LEXICAL ANALYSIS</dc:title>
  <dc:creator>廖力</dc:creator>
  <cp:lastModifiedBy>ChangWinde</cp:lastModifiedBy>
  <cp:revision>228</cp:revision>
  <dcterms:created xsi:type="dcterms:W3CDTF">2004-10-03T14:56:43Z</dcterms:created>
  <dcterms:modified xsi:type="dcterms:W3CDTF">2019-01-14T09:59:32Z</dcterms:modified>
</cp:coreProperties>
</file>